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0"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9" r:id="rId30"/>
    <p:sldId id="285" r:id="rId31"/>
    <p:sldId id="286"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p:scale>
          <a:sx n="82" d="100"/>
          <a:sy n="82" d="100"/>
        </p:scale>
        <p:origin x="1044" y="6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fld id="{DD54AB72-F8FD-45A1-A00F-D9ECAC48E51B}" type="datetime1">
              <a:rPr lang="en-US" smtClean="0"/>
              <a:t>7/18/2023</a:t>
            </a:fld>
            <a:endParaRPr lang="en-US"/>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r>
              <a:rPr lang="en-US"/>
              <a:t>EL MAHMOUD Yazan          PRATI Andrea</a:t>
            </a:r>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351716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fld id="{10DFB54A-D8CA-430F-B569-FAAE300C81F4}" type="datetime1">
              <a:rPr lang="en-US" smtClean="0"/>
              <a:t>7/18/2023</a:t>
            </a:fld>
            <a:endParaRPr lang="en-US"/>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r>
              <a:rPr lang="en-US"/>
              <a:t>EL MAHMOUD Yazan          PRATI Andrea</a:t>
            </a:r>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708348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fld id="{66AE88B6-87B8-48E4-A6AF-EE0268270150}" type="datetime1">
              <a:rPr lang="en-US" smtClean="0"/>
              <a:t>7/18/2023</a:t>
            </a:fld>
            <a:endParaRPr lang="en-US"/>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r>
              <a:rPr lang="en-US"/>
              <a:t>EL MAHMOUD Yazan          PRATI Andrea</a:t>
            </a:r>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98396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fld id="{BE8D18D3-8780-4DFB-A344-FB293304F2B4}" type="datetime1">
              <a:rPr lang="en-US" smtClean="0"/>
              <a:t>7/18/2023</a:t>
            </a:fld>
            <a:endParaRPr lang="en-US"/>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r>
              <a:rPr lang="en-US"/>
              <a:t>EL MAHMOUD Yazan          PRATI Andrea</a:t>
            </a:r>
            <a:endParaRPr lang="en-US"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t>‹#›</a:t>
            </a:fld>
            <a:endParaRPr lang="en-US"/>
          </a:p>
        </p:txBody>
      </p:sp>
    </p:spTree>
    <p:extLst>
      <p:ext uri="{BB962C8B-B14F-4D97-AF65-F5344CB8AC3E}">
        <p14:creationId xmlns:p14="http://schemas.microsoft.com/office/powerpoint/2010/main" val="183993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fld id="{3337C66E-15BA-4F0B-985D-4A5D95AA6449}" type="datetime1">
              <a:rPr lang="en-US" smtClean="0"/>
              <a:t>7/18/2023</a:t>
            </a:fld>
            <a:endParaRPr lang="en-US"/>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r>
              <a:rPr lang="en-US"/>
              <a:t>EL MAHMOUD Yazan          PRATI Andrea</a:t>
            </a:r>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57322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fld id="{801630A2-33DE-4C62-9277-DACE3EDCD22B}" type="datetime1">
              <a:rPr lang="en-US" smtClean="0"/>
              <a:t>7/18/2023</a:t>
            </a:fld>
            <a:endParaRPr lang="en-US"/>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r>
              <a:rPr lang="en-US"/>
              <a:t>EL MAHMOUD Yazan          PRATI Andrea</a:t>
            </a:r>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75324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fld id="{0E736443-1F2E-4BEF-B065-E109A616CFD8}" type="datetime1">
              <a:rPr lang="en-US" smtClean="0"/>
              <a:t>7/18/2023</a:t>
            </a:fld>
            <a:endParaRPr lang="en-US"/>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r>
              <a:rPr lang="en-US"/>
              <a:t>EL MAHMOUD Yazan          PRATI Andrea</a:t>
            </a:r>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041544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fld id="{E7F6BB8A-0045-470F-A161-F738FD4D3193}" type="datetime1">
              <a:rPr lang="en-US" smtClean="0"/>
              <a:t>7/18/2023</a:t>
            </a:fld>
            <a:endParaRPr lang="en-US"/>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r>
              <a:rPr lang="en-US"/>
              <a:t>EL MAHMOUD Yazan          PRATI Andrea</a:t>
            </a:r>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800219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fld id="{620547EC-F147-4062-A769-C2335E2DF7E5}" type="datetime1">
              <a:rPr lang="en-US" smtClean="0"/>
              <a:t>7/18/2023</a:t>
            </a:fld>
            <a:endParaRPr lang="en-US"/>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a:t>EL MAHMOUD Yazan          PRATI Andrea</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644966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fld id="{292435FF-9FB0-40BC-992D-1E3BB380835D}" type="datetime1">
              <a:rPr lang="en-US" smtClean="0"/>
              <a:t>7/18/2023</a:t>
            </a:fld>
            <a:endParaRPr lang="en-US"/>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r>
              <a:rPr lang="en-US"/>
              <a:t>EL MAHMOUD Yazan          PRATI Andrea</a:t>
            </a:r>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678063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fld id="{10E8F998-2EF7-4009-A79A-425D5987ADC2}" type="datetime1">
              <a:rPr lang="en-US" smtClean="0"/>
              <a:t>7/18/2023</a:t>
            </a:fld>
            <a:endParaRPr lang="en-US"/>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r>
              <a:rPr lang="en-US"/>
              <a:t>EL MAHMOUD Yazan          PRATI Andrea</a:t>
            </a:r>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489284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r>
              <a:rPr lang="en-US"/>
              <a:t>EL MAHMOUD Yazan          PRATI Andrea</a:t>
            </a:r>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fld id="{8BAB5F8F-159E-4DFF-B72D-E1F7030E2514}" type="datetime1">
              <a:rPr lang="en-US" smtClean="0"/>
              <a:t>7/18/2023</a:t>
            </a:fld>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8048355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5B09F67-0226-4836-9B22-AFF94EF63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F2EC"/>
              </a:solidFill>
              <a:effectLst/>
              <a:uLnTx/>
              <a:uFillTx/>
              <a:latin typeface="Arial Nova Light"/>
              <a:ea typeface="+mn-ea"/>
              <a:cs typeface="+mn-cs"/>
            </a:endParaRPr>
          </a:p>
        </p:txBody>
      </p:sp>
      <p:sp>
        <p:nvSpPr>
          <p:cNvPr id="16" name="Freeform: Shape 15">
            <a:extLst>
              <a:ext uri="{FF2B5EF4-FFF2-40B4-BE49-F238E27FC236}">
                <a16:creationId xmlns:a16="http://schemas.microsoft.com/office/drawing/2014/main" id="{EF6D18FB-3D39-4747-9ED8-42C5DFAB8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F2EC"/>
              </a:solidFill>
              <a:effectLst/>
              <a:uLnTx/>
              <a:uFillTx/>
              <a:latin typeface="Arial Nova Light"/>
              <a:ea typeface="+mn-ea"/>
              <a:cs typeface="+mn-cs"/>
            </a:endParaRPr>
          </a:p>
        </p:txBody>
      </p:sp>
      <p:sp>
        <p:nvSpPr>
          <p:cNvPr id="18" name="Freeform: Shape 17">
            <a:extLst>
              <a:ext uri="{FF2B5EF4-FFF2-40B4-BE49-F238E27FC236}">
                <a16:creationId xmlns:a16="http://schemas.microsoft.com/office/drawing/2014/main" id="{EDCDD4D4-ADBD-45B9-944B-E77CC2584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34"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F2EC"/>
              </a:solidFill>
              <a:effectLst/>
              <a:uLnTx/>
              <a:uFillTx/>
              <a:latin typeface="Arial Nova Light"/>
              <a:ea typeface="+mn-ea"/>
              <a:cs typeface="+mn-cs"/>
            </a:endParaRPr>
          </a:p>
        </p:txBody>
      </p:sp>
      <p:sp>
        <p:nvSpPr>
          <p:cNvPr id="2" name="Title 1">
            <a:extLst>
              <a:ext uri="{FF2B5EF4-FFF2-40B4-BE49-F238E27FC236}">
                <a16:creationId xmlns:a16="http://schemas.microsoft.com/office/drawing/2014/main" id="{B2378635-6BA9-3167-227F-2AAEF225DE74}"/>
              </a:ext>
            </a:extLst>
          </p:cNvPr>
          <p:cNvSpPr>
            <a:spLocks noGrp="1"/>
          </p:cNvSpPr>
          <p:nvPr>
            <p:ph type="ctrTitle"/>
          </p:nvPr>
        </p:nvSpPr>
        <p:spPr>
          <a:xfrm>
            <a:off x="914400" y="1122362"/>
            <a:ext cx="3814549" cy="3354104"/>
          </a:xfrm>
        </p:spPr>
        <p:txBody>
          <a:bodyPr vert="horz" lIns="91440" tIns="45720" rIns="91440" bIns="45720" rtlCol="0" anchor="b">
            <a:normAutofit/>
          </a:bodyPr>
          <a:lstStyle/>
          <a:p>
            <a:r>
              <a:rPr lang="en-US" sz="4400">
                <a:solidFill>
                  <a:srgbClr val="FFFFFF"/>
                </a:solidFill>
              </a:rPr>
              <a:t>Deep Learning</a:t>
            </a:r>
            <a:endParaRPr lang="en-US" sz="4400" dirty="0">
              <a:solidFill>
                <a:srgbClr val="FFFFFF"/>
              </a:solidFill>
            </a:endParaRPr>
          </a:p>
        </p:txBody>
      </p:sp>
      <p:sp>
        <p:nvSpPr>
          <p:cNvPr id="3" name="Subtitle 2">
            <a:extLst>
              <a:ext uri="{FF2B5EF4-FFF2-40B4-BE49-F238E27FC236}">
                <a16:creationId xmlns:a16="http://schemas.microsoft.com/office/drawing/2014/main" id="{7226DF75-BD35-F246-B5E2-2DEBAE7549FE}"/>
              </a:ext>
            </a:extLst>
          </p:cNvPr>
          <p:cNvSpPr>
            <a:spLocks noGrp="1"/>
          </p:cNvSpPr>
          <p:nvPr>
            <p:ph type="subTitle" idx="1"/>
          </p:nvPr>
        </p:nvSpPr>
        <p:spPr>
          <a:xfrm>
            <a:off x="914400" y="4633415"/>
            <a:ext cx="3352800" cy="1102223"/>
          </a:xfrm>
        </p:spPr>
        <p:txBody>
          <a:bodyPr vert="horz" lIns="91440" tIns="45720" rIns="91440" bIns="45720" rtlCol="0">
            <a:normAutofit/>
          </a:bodyPr>
          <a:lstStyle/>
          <a:p>
            <a:r>
              <a:rPr lang="en-US" sz="1400" dirty="0">
                <a:solidFill>
                  <a:srgbClr val="FFFFFF"/>
                </a:solidFill>
              </a:rPr>
              <a:t>Semantic segmentation of ebhi of the 6 classes</a:t>
            </a:r>
          </a:p>
        </p:txBody>
      </p:sp>
      <p:pic>
        <p:nvPicPr>
          <p:cNvPr id="6" name="Picture 5" descr="UniBo Università degli studi di Bologna | Guida di ateneo - UnidTest">
            <a:extLst>
              <a:ext uri="{FF2B5EF4-FFF2-40B4-BE49-F238E27FC236}">
                <a16:creationId xmlns:a16="http://schemas.microsoft.com/office/drawing/2014/main" id="{4740282F-A5F9-F65C-9BD9-E99AB8DC093C}"/>
              </a:ext>
            </a:extLst>
          </p:cNvPr>
          <p:cNvPicPr/>
          <p:nvPr/>
        </p:nvPicPr>
        <p:blipFill>
          <a:blip r:embed="rId2"/>
          <a:stretch>
            <a:fillRect/>
          </a:stretch>
        </p:blipFill>
        <p:spPr>
          <a:xfrm>
            <a:off x="5893052" y="1619887"/>
            <a:ext cx="5689348" cy="3618225"/>
          </a:xfrm>
          <a:prstGeom prst="rect">
            <a:avLst/>
          </a:prstGeom>
          <a:noFill/>
        </p:spPr>
      </p:pic>
      <p:sp>
        <p:nvSpPr>
          <p:cNvPr id="4" name="Footer Placeholder 3">
            <a:extLst>
              <a:ext uri="{FF2B5EF4-FFF2-40B4-BE49-F238E27FC236}">
                <a16:creationId xmlns:a16="http://schemas.microsoft.com/office/drawing/2014/main" id="{F2D9EEED-E2DE-4091-4F03-408A4AC1EF0C}"/>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00" b="0" i="0" u="none" strike="noStrike" kern="1200" cap="none" spc="50" normalizeH="0" baseline="0" noProof="0" dirty="0">
                <a:ln>
                  <a:noFill/>
                </a:ln>
                <a:solidFill>
                  <a:srgbClr val="FFFFFF"/>
                </a:solidFill>
                <a:effectLst/>
                <a:uLnTx/>
                <a:uFillTx/>
                <a:latin typeface="Arial Nova Light"/>
                <a:ea typeface="+mn-ea"/>
                <a:cs typeface="+mn-cs"/>
              </a:rPr>
              <a:t>EL MAHMOUD Yazan 									PRATI Andrea</a:t>
            </a:r>
          </a:p>
        </p:txBody>
      </p:sp>
      <p:sp>
        <p:nvSpPr>
          <p:cNvPr id="5" name="Slide Number Placeholder 4">
            <a:extLst>
              <a:ext uri="{FF2B5EF4-FFF2-40B4-BE49-F238E27FC236}">
                <a16:creationId xmlns:a16="http://schemas.microsoft.com/office/drawing/2014/main" id="{87E69336-305B-6F97-5072-8F581F455735}"/>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900" b="0" i="0" u="none" strike="noStrike" kern="1200" cap="none" spc="0" normalizeH="0" baseline="0" noProof="0">
                <a:ln>
                  <a:noFill/>
                </a:ln>
                <a:solidFill>
                  <a:srgbClr val="18818C"/>
                </a:solidFill>
                <a:effectLst/>
                <a:uLnTx/>
                <a:uFillTx/>
                <a:latin typeface="Elephant"/>
                <a:ea typeface="+mn-ea"/>
                <a:cs typeface="+mn-cs"/>
              </a:rPr>
              <a:t> </a:t>
            </a:r>
            <a:fld id="{28FA341B-4ACF-42BC-B93B-3A552D7F39A2}" type="slidenum">
              <a:rPr kumimoji="0" lang="en-US" sz="1900" b="0" i="0" u="none" strike="noStrike" kern="1200" cap="none" spc="0" normalizeH="0" baseline="0" noProof="0" smtClean="0">
                <a:ln>
                  <a:noFill/>
                </a:ln>
                <a:solidFill>
                  <a:srgbClr val="18818C"/>
                </a:solidFill>
                <a:effectLst/>
                <a:uLnTx/>
                <a:uFillTx/>
                <a:latin typeface="Elephant"/>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1</a:t>
            </a:fld>
            <a:endParaRPr kumimoji="0" lang="en-US" sz="1900" b="0" i="0" u="none" strike="noStrike" kern="1200" cap="none" spc="0" normalizeH="0" baseline="0" noProof="0">
              <a:ln>
                <a:noFill/>
              </a:ln>
              <a:solidFill>
                <a:srgbClr val="18818C"/>
              </a:solidFill>
              <a:effectLst/>
              <a:uLnTx/>
              <a:uFillTx/>
              <a:latin typeface="Elephant"/>
              <a:ea typeface="+mn-ea"/>
              <a:cs typeface="+mn-cs"/>
            </a:endParaRPr>
          </a:p>
        </p:txBody>
      </p:sp>
      <p:sp>
        <p:nvSpPr>
          <p:cNvPr id="9" name="Slide Number Placeholder 4">
            <a:extLst>
              <a:ext uri="{FF2B5EF4-FFF2-40B4-BE49-F238E27FC236}">
                <a16:creationId xmlns:a16="http://schemas.microsoft.com/office/drawing/2014/main" id="{191A9519-4103-32C8-2DB7-478DE3FBD91A}"/>
              </a:ext>
            </a:extLst>
          </p:cNvPr>
          <p:cNvSpPr txBox="1">
            <a:spLocks/>
          </p:cNvSpPr>
          <p:nvPr/>
        </p:nvSpPr>
        <p:spPr>
          <a:xfrm>
            <a:off x="288993" y="141019"/>
            <a:ext cx="338743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Arial Nova Light"/>
                <a:ea typeface="+mn-ea"/>
                <a:cs typeface="+mn-cs"/>
              </a:rPr>
              <a:t>Deep Learning for Engineering Applications</a:t>
            </a:r>
          </a:p>
        </p:txBody>
      </p:sp>
    </p:spTree>
    <p:extLst>
      <p:ext uri="{BB962C8B-B14F-4D97-AF65-F5344CB8AC3E}">
        <p14:creationId xmlns:p14="http://schemas.microsoft.com/office/powerpoint/2010/main" val="1462410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EB6DAA74-6928-4A84-9C3F-D130518F6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Freeform: Shape 3082">
            <a:extLst>
              <a:ext uri="{FF2B5EF4-FFF2-40B4-BE49-F238E27FC236}">
                <a16:creationId xmlns:a16="http://schemas.microsoft.com/office/drawing/2014/main" id="{FDE2EC86-78BA-4B5E-A283-4FC8EC64C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Freeform: Shape 3084">
            <a:extLst>
              <a:ext uri="{FF2B5EF4-FFF2-40B4-BE49-F238E27FC236}">
                <a16:creationId xmlns:a16="http://schemas.microsoft.com/office/drawing/2014/main" id="{ECC966CD-9E88-40A4-8C1B-22FDDBF5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10"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6B54F7-BA21-1D03-3FC5-8A0EA09B83EE}"/>
              </a:ext>
            </a:extLst>
          </p:cNvPr>
          <p:cNvSpPr>
            <a:spLocks noGrp="1"/>
          </p:cNvSpPr>
          <p:nvPr>
            <p:ph type="title"/>
          </p:nvPr>
        </p:nvSpPr>
        <p:spPr>
          <a:xfrm>
            <a:off x="914401" y="919716"/>
            <a:ext cx="3787253" cy="3551275"/>
          </a:xfrm>
        </p:spPr>
        <p:txBody>
          <a:bodyPr vert="horz" lIns="91440" tIns="45720" rIns="91440" bIns="45720" rtlCol="0" anchor="b">
            <a:normAutofit/>
          </a:bodyPr>
          <a:lstStyle/>
          <a:p>
            <a:r>
              <a:rPr lang="en-US" sz="4400">
                <a:solidFill>
                  <a:srgbClr val="FFFFFF"/>
                </a:solidFill>
              </a:rPr>
              <a:t>IOU : Intersection over Union </a:t>
            </a:r>
          </a:p>
        </p:txBody>
      </p:sp>
      <p:pic>
        <p:nvPicPr>
          <p:cNvPr id="7" name="Picture 6" descr="A screen shot of a computer code&#10;&#10;Description automatically generated">
            <a:extLst>
              <a:ext uri="{FF2B5EF4-FFF2-40B4-BE49-F238E27FC236}">
                <a16:creationId xmlns:a16="http://schemas.microsoft.com/office/drawing/2014/main" id="{5FFAAD41-3CE9-B514-B5DB-51B40775FF74}"/>
              </a:ext>
            </a:extLst>
          </p:cNvPr>
          <p:cNvPicPr>
            <a:picLocks noChangeAspect="1"/>
          </p:cNvPicPr>
          <p:nvPr/>
        </p:nvPicPr>
        <p:blipFill>
          <a:blip r:embed="rId2"/>
          <a:stretch>
            <a:fillRect/>
          </a:stretch>
        </p:blipFill>
        <p:spPr>
          <a:xfrm>
            <a:off x="6261477" y="685801"/>
            <a:ext cx="4934806" cy="2587874"/>
          </a:xfrm>
          <a:prstGeom prst="rect">
            <a:avLst/>
          </a:prstGeom>
        </p:spPr>
      </p:pic>
      <p:pic>
        <p:nvPicPr>
          <p:cNvPr id="3074" name="Picture 2" descr="Intersection Over Union IoU in Object Detection Segmentation">
            <a:extLst>
              <a:ext uri="{FF2B5EF4-FFF2-40B4-BE49-F238E27FC236}">
                <a16:creationId xmlns:a16="http://schemas.microsoft.com/office/drawing/2014/main" id="{DEFA896B-9C72-6EEE-C679-34C26DF1C4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875361" y="3770368"/>
            <a:ext cx="5707039" cy="222687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E7C8613-550D-7ED4-495C-9F3036496DBB}"/>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E02165C0-8A1E-2BB2-E894-66E6F0940782}"/>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10</a:t>
            </a:fld>
            <a:endParaRPr lang="en-US" sz="1900">
              <a:solidFill>
                <a:schemeClr val="accent2"/>
              </a:solidFill>
            </a:endParaRPr>
          </a:p>
        </p:txBody>
      </p:sp>
    </p:spTree>
    <p:extLst>
      <p:ext uri="{BB962C8B-B14F-4D97-AF65-F5344CB8AC3E}">
        <p14:creationId xmlns:p14="http://schemas.microsoft.com/office/powerpoint/2010/main" val="275234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Rectangle 28">
            <a:extLst>
              <a:ext uri="{FF2B5EF4-FFF2-40B4-BE49-F238E27FC236}">
                <a16:creationId xmlns:a16="http://schemas.microsoft.com/office/drawing/2014/main" id="{B5B09F67-0226-4836-9B22-AFF94EF63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EF6D18FB-3D39-4747-9ED8-42C5DFAB8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DCDD4D4-ADBD-45B9-944B-E77CC2584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34"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CCEAB6-DBAD-0785-048B-D2090CA4BB27}"/>
              </a:ext>
            </a:extLst>
          </p:cNvPr>
          <p:cNvSpPr>
            <a:spLocks noGrp="1"/>
          </p:cNvSpPr>
          <p:nvPr>
            <p:ph type="title"/>
          </p:nvPr>
        </p:nvSpPr>
        <p:spPr>
          <a:xfrm>
            <a:off x="914400" y="1122362"/>
            <a:ext cx="3814549" cy="3354104"/>
          </a:xfrm>
        </p:spPr>
        <p:txBody>
          <a:bodyPr vert="horz" lIns="91440" tIns="45720" rIns="91440" bIns="45720" rtlCol="0" anchor="b">
            <a:normAutofit/>
          </a:bodyPr>
          <a:lstStyle/>
          <a:p>
            <a:r>
              <a:rPr lang="en-US" sz="4400">
                <a:solidFill>
                  <a:srgbClr val="FFFFFF"/>
                </a:solidFill>
              </a:rPr>
              <a:t>Define the U-Net Architecture</a:t>
            </a:r>
          </a:p>
        </p:txBody>
      </p:sp>
      <p:pic>
        <p:nvPicPr>
          <p:cNvPr id="7" name="Content Placeholder 6" descr="A screenshot of a computer program&#10;&#10;Description automatically generated">
            <a:extLst>
              <a:ext uri="{FF2B5EF4-FFF2-40B4-BE49-F238E27FC236}">
                <a16:creationId xmlns:a16="http://schemas.microsoft.com/office/drawing/2014/main" id="{320BF30E-6B38-BD1F-AAD0-3E3AB58BDB6A}"/>
              </a:ext>
            </a:extLst>
          </p:cNvPr>
          <p:cNvPicPr>
            <a:picLocks noGrp="1" noChangeAspect="1"/>
          </p:cNvPicPr>
          <p:nvPr>
            <p:ph idx="1"/>
          </p:nvPr>
        </p:nvPicPr>
        <p:blipFill>
          <a:blip r:embed="rId2"/>
          <a:stretch>
            <a:fillRect/>
          </a:stretch>
        </p:blipFill>
        <p:spPr>
          <a:xfrm>
            <a:off x="5893052" y="1416394"/>
            <a:ext cx="5689348" cy="4025212"/>
          </a:xfrm>
          <a:prstGeom prst="rect">
            <a:avLst/>
          </a:prstGeom>
        </p:spPr>
      </p:pic>
      <p:sp>
        <p:nvSpPr>
          <p:cNvPr id="4" name="Footer Placeholder 3">
            <a:extLst>
              <a:ext uri="{FF2B5EF4-FFF2-40B4-BE49-F238E27FC236}">
                <a16:creationId xmlns:a16="http://schemas.microsoft.com/office/drawing/2014/main" id="{C261459C-D695-315A-A126-70E1A4CC6734}"/>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08D0E118-7D55-C3E9-C7DF-7C22DCAF2CE0}"/>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11</a:t>
            </a:fld>
            <a:endParaRPr lang="en-US" sz="1900">
              <a:solidFill>
                <a:schemeClr val="accent2"/>
              </a:solidFill>
            </a:endParaRPr>
          </a:p>
        </p:txBody>
      </p:sp>
    </p:spTree>
    <p:extLst>
      <p:ext uri="{BB962C8B-B14F-4D97-AF65-F5344CB8AC3E}">
        <p14:creationId xmlns:p14="http://schemas.microsoft.com/office/powerpoint/2010/main" val="114780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2C525A0-B099-BE71-0D7B-AC493448CE83}"/>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B41960CB-F60A-A928-E17C-3AAA6BD0E818}"/>
              </a:ext>
            </a:extLst>
          </p:cNvPr>
          <p:cNvSpPr>
            <a:spLocks noGrp="1"/>
          </p:cNvSpPr>
          <p:nvPr>
            <p:ph type="sldNum" sz="quarter" idx="12"/>
          </p:nvPr>
        </p:nvSpPr>
        <p:spPr/>
        <p:txBody>
          <a:bodyPr/>
          <a:lstStyle/>
          <a:p>
            <a:fld id="{08AB70BE-1769-45B8-85A6-0C837432C7E6}" type="slidenum">
              <a:rPr lang="en-US" smtClean="0"/>
              <a:t>12</a:t>
            </a:fld>
            <a:endParaRPr lang="en-US"/>
          </a:p>
        </p:txBody>
      </p:sp>
      <p:pic>
        <p:nvPicPr>
          <p:cNvPr id="6" name="Picture 5" descr="A screenshot of a computer program&#10;&#10;Description automatically generated">
            <a:extLst>
              <a:ext uri="{FF2B5EF4-FFF2-40B4-BE49-F238E27FC236}">
                <a16:creationId xmlns:a16="http://schemas.microsoft.com/office/drawing/2014/main" id="{4BBD8348-9A51-B452-738C-65DF3CDA1AFE}"/>
              </a:ext>
            </a:extLst>
          </p:cNvPr>
          <p:cNvPicPr>
            <a:picLocks noChangeAspect="1"/>
          </p:cNvPicPr>
          <p:nvPr/>
        </p:nvPicPr>
        <p:blipFill>
          <a:blip r:embed="rId2"/>
          <a:stretch>
            <a:fillRect/>
          </a:stretch>
        </p:blipFill>
        <p:spPr>
          <a:xfrm>
            <a:off x="1995054" y="55499"/>
            <a:ext cx="7273637" cy="6455352"/>
          </a:xfrm>
          <a:prstGeom prst="rect">
            <a:avLst/>
          </a:prstGeom>
        </p:spPr>
      </p:pic>
    </p:spTree>
    <p:extLst>
      <p:ext uri="{BB962C8B-B14F-4D97-AF65-F5344CB8AC3E}">
        <p14:creationId xmlns:p14="http://schemas.microsoft.com/office/powerpoint/2010/main" val="208617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B5B09F67-0226-4836-9B22-AFF94EF63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6D18FB-3D39-4747-9ED8-42C5DFAB8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DCDD4D4-ADBD-45B9-944B-E77CC2584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34"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CC69E8-934D-4CF3-1BB4-AEB5F8D0A6BD}"/>
              </a:ext>
            </a:extLst>
          </p:cNvPr>
          <p:cNvSpPr>
            <a:spLocks noGrp="1"/>
          </p:cNvSpPr>
          <p:nvPr>
            <p:ph type="title"/>
          </p:nvPr>
        </p:nvSpPr>
        <p:spPr>
          <a:xfrm>
            <a:off x="914400" y="1122362"/>
            <a:ext cx="3814549" cy="3354104"/>
          </a:xfrm>
        </p:spPr>
        <p:txBody>
          <a:bodyPr vert="horz" lIns="91440" tIns="45720" rIns="91440" bIns="45720" rtlCol="0" anchor="b">
            <a:normAutofit/>
          </a:bodyPr>
          <a:lstStyle/>
          <a:p>
            <a:r>
              <a:rPr lang="en-US" sz="4400">
                <a:solidFill>
                  <a:srgbClr val="FFFFFF"/>
                </a:solidFill>
              </a:rPr>
              <a:t>Architecture</a:t>
            </a:r>
          </a:p>
        </p:txBody>
      </p:sp>
      <p:pic>
        <p:nvPicPr>
          <p:cNvPr id="6" name="Picture 2" descr="U-Net: Convolutional Networks for Biomedical Image Segmentation">
            <a:extLst>
              <a:ext uri="{FF2B5EF4-FFF2-40B4-BE49-F238E27FC236}">
                <a16:creationId xmlns:a16="http://schemas.microsoft.com/office/drawing/2014/main" id="{6FAA9F6C-2DE6-2D0E-2F94-74C8008304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93052" y="1537292"/>
            <a:ext cx="5689348" cy="37834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8D849A4-DB1F-D52A-348D-B47A877423A7}"/>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2950ED93-C680-B845-1874-2B4980AC52AD}"/>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13</a:t>
            </a:fld>
            <a:endParaRPr lang="en-US" sz="1900">
              <a:solidFill>
                <a:schemeClr val="accent2"/>
              </a:solidFill>
            </a:endParaRPr>
          </a:p>
        </p:txBody>
      </p:sp>
    </p:spTree>
    <p:extLst>
      <p:ext uri="{BB962C8B-B14F-4D97-AF65-F5344CB8AC3E}">
        <p14:creationId xmlns:p14="http://schemas.microsoft.com/office/powerpoint/2010/main" val="4078409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6E7541-1C9A-E011-22B6-037BDC5C6E09}"/>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2D68B0E0-2FDE-8D7D-77C5-127BA0C25C5A}"/>
              </a:ext>
            </a:extLst>
          </p:cNvPr>
          <p:cNvSpPr>
            <a:spLocks noGrp="1"/>
          </p:cNvSpPr>
          <p:nvPr>
            <p:ph type="sldNum" sz="quarter" idx="12"/>
          </p:nvPr>
        </p:nvSpPr>
        <p:spPr/>
        <p:txBody>
          <a:bodyPr/>
          <a:lstStyle/>
          <a:p>
            <a:fld id="{08AB70BE-1769-45B8-85A6-0C837432C7E6}" type="slidenum">
              <a:rPr lang="en-US" smtClean="0"/>
              <a:t>14</a:t>
            </a:fld>
            <a:endParaRPr lang="en-US"/>
          </a:p>
        </p:txBody>
      </p:sp>
      <p:pic>
        <p:nvPicPr>
          <p:cNvPr id="10" name="Picture 9">
            <a:extLst>
              <a:ext uri="{FF2B5EF4-FFF2-40B4-BE49-F238E27FC236}">
                <a16:creationId xmlns:a16="http://schemas.microsoft.com/office/drawing/2014/main" id="{7681B5F2-AAF0-0046-E292-B4C87BC003CA}"/>
              </a:ext>
            </a:extLst>
          </p:cNvPr>
          <p:cNvPicPr>
            <a:picLocks noChangeAspect="1"/>
          </p:cNvPicPr>
          <p:nvPr/>
        </p:nvPicPr>
        <p:blipFill>
          <a:blip r:embed="rId2"/>
          <a:stretch>
            <a:fillRect/>
          </a:stretch>
        </p:blipFill>
        <p:spPr>
          <a:xfrm>
            <a:off x="1649775" y="450273"/>
            <a:ext cx="8602589" cy="5763264"/>
          </a:xfrm>
          <a:prstGeom prst="rect">
            <a:avLst/>
          </a:prstGeom>
        </p:spPr>
      </p:pic>
    </p:spTree>
    <p:extLst>
      <p:ext uri="{BB962C8B-B14F-4D97-AF65-F5344CB8AC3E}">
        <p14:creationId xmlns:p14="http://schemas.microsoft.com/office/powerpoint/2010/main" val="4129661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B5B09F67-0226-4836-9B22-AFF94EF63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F6D18FB-3D39-4747-9ED8-42C5DFAB8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DCDD4D4-ADBD-45B9-944B-E77CC2584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34"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A7AE7A-1E9E-7036-B225-CC9700018985}"/>
              </a:ext>
            </a:extLst>
          </p:cNvPr>
          <p:cNvSpPr>
            <a:spLocks noGrp="1"/>
          </p:cNvSpPr>
          <p:nvPr>
            <p:ph type="title"/>
          </p:nvPr>
        </p:nvSpPr>
        <p:spPr>
          <a:xfrm>
            <a:off x="914400" y="1122362"/>
            <a:ext cx="3814549" cy="3354104"/>
          </a:xfrm>
        </p:spPr>
        <p:txBody>
          <a:bodyPr vert="horz" lIns="91440" tIns="45720" rIns="91440" bIns="45720" rtlCol="0" anchor="b">
            <a:normAutofit/>
          </a:bodyPr>
          <a:lstStyle/>
          <a:p>
            <a:r>
              <a:rPr lang="en-US" sz="4400">
                <a:solidFill>
                  <a:srgbClr val="FFFFFF"/>
                </a:solidFill>
              </a:rPr>
              <a:t>Training </a:t>
            </a:r>
          </a:p>
        </p:txBody>
      </p:sp>
      <p:pic>
        <p:nvPicPr>
          <p:cNvPr id="7" name="Content Placeholder 6">
            <a:extLst>
              <a:ext uri="{FF2B5EF4-FFF2-40B4-BE49-F238E27FC236}">
                <a16:creationId xmlns:a16="http://schemas.microsoft.com/office/drawing/2014/main" id="{8B3B2BE1-2032-A1F7-9919-148C1B4D7251}"/>
              </a:ext>
            </a:extLst>
          </p:cNvPr>
          <p:cNvPicPr>
            <a:picLocks noGrp="1" noChangeAspect="1"/>
          </p:cNvPicPr>
          <p:nvPr>
            <p:ph idx="1"/>
          </p:nvPr>
        </p:nvPicPr>
        <p:blipFill>
          <a:blip r:embed="rId2"/>
          <a:stretch>
            <a:fillRect/>
          </a:stretch>
        </p:blipFill>
        <p:spPr>
          <a:xfrm>
            <a:off x="6364858" y="685800"/>
            <a:ext cx="4745735" cy="5486400"/>
          </a:xfrm>
          <a:prstGeom prst="rect">
            <a:avLst/>
          </a:prstGeom>
        </p:spPr>
      </p:pic>
      <p:sp>
        <p:nvSpPr>
          <p:cNvPr id="4" name="Footer Placeholder 3">
            <a:extLst>
              <a:ext uri="{FF2B5EF4-FFF2-40B4-BE49-F238E27FC236}">
                <a16:creationId xmlns:a16="http://schemas.microsoft.com/office/drawing/2014/main" id="{307356B3-9A4E-1C40-53C8-89671D34AEC6}"/>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77F00F87-C4D3-815B-155A-E9EE0A850AA3}"/>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15</a:t>
            </a:fld>
            <a:endParaRPr lang="en-US" sz="1900">
              <a:solidFill>
                <a:schemeClr val="accent2"/>
              </a:solidFill>
            </a:endParaRPr>
          </a:p>
        </p:txBody>
      </p:sp>
    </p:spTree>
    <p:extLst>
      <p:ext uri="{BB962C8B-B14F-4D97-AF65-F5344CB8AC3E}">
        <p14:creationId xmlns:p14="http://schemas.microsoft.com/office/powerpoint/2010/main" val="445071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D9B45B3-5B11-205C-7AA9-FB7F9A1CCF7B}"/>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7F2A8D05-01FF-40B5-0AB0-E19681D33F17}"/>
              </a:ext>
            </a:extLst>
          </p:cNvPr>
          <p:cNvSpPr>
            <a:spLocks noGrp="1"/>
          </p:cNvSpPr>
          <p:nvPr>
            <p:ph type="sldNum" sz="quarter" idx="12"/>
          </p:nvPr>
        </p:nvSpPr>
        <p:spPr/>
        <p:txBody>
          <a:bodyPr/>
          <a:lstStyle/>
          <a:p>
            <a:fld id="{08AB70BE-1769-45B8-85A6-0C837432C7E6}" type="slidenum">
              <a:rPr lang="en-US" smtClean="0"/>
              <a:t>16</a:t>
            </a:fld>
            <a:endParaRPr lang="en-US"/>
          </a:p>
        </p:txBody>
      </p:sp>
      <p:pic>
        <p:nvPicPr>
          <p:cNvPr id="10" name="Picture 9">
            <a:extLst>
              <a:ext uri="{FF2B5EF4-FFF2-40B4-BE49-F238E27FC236}">
                <a16:creationId xmlns:a16="http://schemas.microsoft.com/office/drawing/2014/main" id="{35A07F56-4B6B-E188-35BD-19AECC56F832}"/>
              </a:ext>
            </a:extLst>
          </p:cNvPr>
          <p:cNvPicPr>
            <a:picLocks noChangeAspect="1"/>
          </p:cNvPicPr>
          <p:nvPr/>
        </p:nvPicPr>
        <p:blipFill>
          <a:blip r:embed="rId2"/>
          <a:stretch>
            <a:fillRect/>
          </a:stretch>
        </p:blipFill>
        <p:spPr>
          <a:xfrm>
            <a:off x="1964585" y="211138"/>
            <a:ext cx="8262829" cy="6022495"/>
          </a:xfrm>
          <a:prstGeom prst="rect">
            <a:avLst/>
          </a:prstGeom>
        </p:spPr>
      </p:pic>
    </p:spTree>
    <p:extLst>
      <p:ext uri="{BB962C8B-B14F-4D97-AF65-F5344CB8AC3E}">
        <p14:creationId xmlns:p14="http://schemas.microsoft.com/office/powerpoint/2010/main" val="2366604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BB24BFA-532E-0327-1162-DD458103F74C}"/>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EBC6F1A8-6512-CD3D-1E54-BD65D952201D}"/>
              </a:ext>
            </a:extLst>
          </p:cNvPr>
          <p:cNvSpPr>
            <a:spLocks noGrp="1"/>
          </p:cNvSpPr>
          <p:nvPr>
            <p:ph type="sldNum" sz="quarter" idx="12"/>
          </p:nvPr>
        </p:nvSpPr>
        <p:spPr/>
        <p:txBody>
          <a:bodyPr/>
          <a:lstStyle/>
          <a:p>
            <a:fld id="{08AB70BE-1769-45B8-85A6-0C837432C7E6}" type="slidenum">
              <a:rPr lang="en-US" smtClean="0"/>
              <a:t>17</a:t>
            </a:fld>
            <a:endParaRPr lang="en-US"/>
          </a:p>
        </p:txBody>
      </p:sp>
      <p:pic>
        <p:nvPicPr>
          <p:cNvPr id="7" name="Picture 6">
            <a:extLst>
              <a:ext uri="{FF2B5EF4-FFF2-40B4-BE49-F238E27FC236}">
                <a16:creationId xmlns:a16="http://schemas.microsoft.com/office/drawing/2014/main" id="{EF15CB3E-CB2A-80F4-0F76-6C6446FE68C6}"/>
              </a:ext>
            </a:extLst>
          </p:cNvPr>
          <p:cNvPicPr>
            <a:picLocks noChangeAspect="1"/>
          </p:cNvPicPr>
          <p:nvPr/>
        </p:nvPicPr>
        <p:blipFill>
          <a:blip r:embed="rId2"/>
          <a:stretch>
            <a:fillRect/>
          </a:stretch>
        </p:blipFill>
        <p:spPr>
          <a:xfrm>
            <a:off x="1869877" y="372475"/>
            <a:ext cx="7690245" cy="5988358"/>
          </a:xfrm>
          <a:prstGeom prst="rect">
            <a:avLst/>
          </a:prstGeom>
        </p:spPr>
      </p:pic>
    </p:spTree>
    <p:extLst>
      <p:ext uri="{BB962C8B-B14F-4D97-AF65-F5344CB8AC3E}">
        <p14:creationId xmlns:p14="http://schemas.microsoft.com/office/powerpoint/2010/main" val="3384754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13">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15">
            <a:extLst>
              <a:ext uri="{FF2B5EF4-FFF2-40B4-BE49-F238E27FC236}">
                <a16:creationId xmlns:a16="http://schemas.microsoft.com/office/drawing/2014/main" id="{AB65D3DA-DB4B-411D-A7AA-214B7CCDD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7EE1032-0446-4780-BB30-27AE7761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 y="4350224"/>
            <a:ext cx="12207753" cy="2529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a:extLst>
              <a:ext uri="{FF2B5EF4-FFF2-40B4-BE49-F238E27FC236}">
                <a16:creationId xmlns:a16="http://schemas.microsoft.com/office/drawing/2014/main" id="{A35FAFD0-54FE-4EEA-8212-180B5B5D3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3" y="4350224"/>
            <a:ext cx="12207753" cy="2529561"/>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ACCBECF-20B0-4F18-8FD2-DA5E82AB3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5" y="4350225"/>
            <a:ext cx="9108074" cy="2536385"/>
          </a:xfrm>
          <a:custGeom>
            <a:avLst/>
            <a:gdLst>
              <a:gd name="connsiteX0" fmla="*/ 0 w 9108074"/>
              <a:gd name="connsiteY0" fmla="*/ 0 h 2536385"/>
              <a:gd name="connsiteX1" fmla="*/ 1774120 w 9108074"/>
              <a:gd name="connsiteY1" fmla="*/ 0 h 2536385"/>
              <a:gd name="connsiteX2" fmla="*/ 3862043 w 9108074"/>
              <a:gd name="connsiteY2" fmla="*/ 0 h 2536385"/>
              <a:gd name="connsiteX3" fmla="*/ 6665734 w 9108074"/>
              <a:gd name="connsiteY3" fmla="*/ 0 h 2536385"/>
              <a:gd name="connsiteX4" fmla="*/ 6912337 w 9108074"/>
              <a:gd name="connsiteY4" fmla="*/ 23016 h 2536385"/>
              <a:gd name="connsiteX5" fmla="*/ 9108074 w 9108074"/>
              <a:gd name="connsiteY5" fmla="*/ 2515032 h 2536385"/>
              <a:gd name="connsiteX6" fmla="*/ 9107087 w 9108074"/>
              <a:gd name="connsiteY6" fmla="*/ 2536385 h 2536385"/>
              <a:gd name="connsiteX7" fmla="*/ 0 w 9108074"/>
              <a:gd name="connsiteY7" fmla="*/ 2536385 h 253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8074" h="2536385">
                <a:moveTo>
                  <a:pt x="0" y="0"/>
                </a:moveTo>
                <a:lnTo>
                  <a:pt x="1774120" y="0"/>
                </a:lnTo>
                <a:lnTo>
                  <a:pt x="3862043" y="0"/>
                </a:lnTo>
                <a:lnTo>
                  <a:pt x="6665734" y="0"/>
                </a:lnTo>
                <a:lnTo>
                  <a:pt x="6912337" y="23016"/>
                </a:lnTo>
                <a:cubicBezTo>
                  <a:pt x="8145650" y="151293"/>
                  <a:pt x="9108074" y="1218052"/>
                  <a:pt x="9108074" y="2515032"/>
                </a:cubicBezTo>
                <a:lnTo>
                  <a:pt x="9107087" y="2536385"/>
                </a:lnTo>
                <a:lnTo>
                  <a:pt x="0" y="25363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16CDCB-0803-A0D7-13C8-6ECA75D36524}"/>
              </a:ext>
            </a:extLst>
          </p:cNvPr>
          <p:cNvSpPr>
            <a:spLocks noGrp="1"/>
          </p:cNvSpPr>
          <p:nvPr>
            <p:ph type="title"/>
          </p:nvPr>
        </p:nvSpPr>
        <p:spPr>
          <a:xfrm>
            <a:off x="914400" y="4935806"/>
            <a:ext cx="7472149" cy="1411205"/>
          </a:xfrm>
        </p:spPr>
        <p:txBody>
          <a:bodyPr vert="horz" lIns="91440" tIns="45720" rIns="91440" bIns="45720" rtlCol="0" anchor="ctr">
            <a:normAutofit/>
          </a:bodyPr>
          <a:lstStyle/>
          <a:p>
            <a:r>
              <a:rPr lang="en-US" sz="4400">
                <a:solidFill>
                  <a:srgbClr val="FFFFFF"/>
                </a:solidFill>
              </a:rPr>
              <a:t>Example of the result </a:t>
            </a:r>
          </a:p>
        </p:txBody>
      </p:sp>
      <p:pic>
        <p:nvPicPr>
          <p:cNvPr id="7" name="Content Placeholder 6">
            <a:extLst>
              <a:ext uri="{FF2B5EF4-FFF2-40B4-BE49-F238E27FC236}">
                <a16:creationId xmlns:a16="http://schemas.microsoft.com/office/drawing/2014/main" id="{7F0B1809-D76E-424D-32FA-62492F3FC481}"/>
              </a:ext>
            </a:extLst>
          </p:cNvPr>
          <p:cNvPicPr>
            <a:picLocks noGrp="1" noChangeAspect="1"/>
          </p:cNvPicPr>
          <p:nvPr>
            <p:ph idx="1"/>
          </p:nvPr>
        </p:nvPicPr>
        <p:blipFill>
          <a:blip r:embed="rId2"/>
          <a:stretch>
            <a:fillRect/>
          </a:stretch>
        </p:blipFill>
        <p:spPr>
          <a:xfrm>
            <a:off x="1403677" y="685800"/>
            <a:ext cx="4531454" cy="3217333"/>
          </a:xfrm>
          <a:prstGeom prst="rect">
            <a:avLst/>
          </a:prstGeom>
        </p:spPr>
      </p:pic>
      <p:pic>
        <p:nvPicPr>
          <p:cNvPr id="9" name="Picture 8">
            <a:extLst>
              <a:ext uri="{FF2B5EF4-FFF2-40B4-BE49-F238E27FC236}">
                <a16:creationId xmlns:a16="http://schemas.microsoft.com/office/drawing/2014/main" id="{E30A6EF3-CE56-A305-346A-DA5ABD7A6A1A}"/>
              </a:ext>
            </a:extLst>
          </p:cNvPr>
          <p:cNvPicPr>
            <a:picLocks noChangeAspect="1"/>
          </p:cNvPicPr>
          <p:nvPr/>
        </p:nvPicPr>
        <p:blipFill>
          <a:blip r:embed="rId3"/>
          <a:stretch>
            <a:fillRect/>
          </a:stretch>
        </p:blipFill>
        <p:spPr>
          <a:xfrm>
            <a:off x="6256866" y="1322557"/>
            <a:ext cx="5325533" cy="1943819"/>
          </a:xfrm>
          <a:prstGeom prst="rect">
            <a:avLst/>
          </a:prstGeom>
        </p:spPr>
      </p:pic>
      <p:sp>
        <p:nvSpPr>
          <p:cNvPr id="4" name="Footer Placeholder 3">
            <a:extLst>
              <a:ext uri="{FF2B5EF4-FFF2-40B4-BE49-F238E27FC236}">
                <a16:creationId xmlns:a16="http://schemas.microsoft.com/office/drawing/2014/main" id="{67688F47-EE30-D057-A534-618A684D0A46}"/>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4990E05D-98CD-5322-1C73-5BEE81FD02FC}"/>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smtClean="0">
                <a:solidFill>
                  <a:srgbClr val="FFFFFF"/>
                </a:solidFill>
              </a:rPr>
              <a:pPr>
                <a:lnSpc>
                  <a:spcPct val="90000"/>
                </a:lnSpc>
                <a:spcAft>
                  <a:spcPts val="600"/>
                </a:spcAft>
              </a:pPr>
              <a:t>18</a:t>
            </a:fld>
            <a:endParaRPr lang="en-US" sz="1900">
              <a:solidFill>
                <a:srgbClr val="FFFFFF"/>
              </a:solidFill>
            </a:endParaRPr>
          </a:p>
        </p:txBody>
      </p:sp>
    </p:spTree>
    <p:extLst>
      <p:ext uri="{BB962C8B-B14F-4D97-AF65-F5344CB8AC3E}">
        <p14:creationId xmlns:p14="http://schemas.microsoft.com/office/powerpoint/2010/main" val="2397939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69DB5D3-4B63-4FD1-BA37-8EBACA587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958C06-3C04-49E5-ADC2-F87376A588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8" y="0"/>
            <a:ext cx="7875323" cy="6853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D4F8B04-08DD-4011-96EC-6196277E6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8624" y="0"/>
            <a:ext cx="7351628" cy="6858000"/>
          </a:xfrm>
          <a:custGeom>
            <a:avLst/>
            <a:gdLst>
              <a:gd name="connsiteX0" fmla="*/ 0 w 7351628"/>
              <a:gd name="connsiteY0" fmla="*/ 0 h 6858000"/>
              <a:gd name="connsiteX1" fmla="*/ 1482273 w 7351628"/>
              <a:gd name="connsiteY1" fmla="*/ 0 h 6858000"/>
              <a:gd name="connsiteX2" fmla="*/ 2438400 w 7351628"/>
              <a:gd name="connsiteY2" fmla="*/ 0 h 6858000"/>
              <a:gd name="connsiteX3" fmla="*/ 7351628 w 7351628"/>
              <a:gd name="connsiteY3" fmla="*/ 0 h 6858000"/>
              <a:gd name="connsiteX4" fmla="*/ 3920673 w 7351628"/>
              <a:gd name="connsiteY4" fmla="*/ 3430955 h 6858000"/>
              <a:gd name="connsiteX5" fmla="*/ 7175072 w 7351628"/>
              <a:gd name="connsiteY5" fmla="*/ 6857446 h 6858000"/>
              <a:gd name="connsiteX6" fmla="*/ 7196984 w 7351628"/>
              <a:gd name="connsiteY6" fmla="*/ 6858000 h 6858000"/>
              <a:gd name="connsiteX7" fmla="*/ 2438400 w 7351628"/>
              <a:gd name="connsiteY7" fmla="*/ 6858000 h 6858000"/>
              <a:gd name="connsiteX8" fmla="*/ 1482273 w 7351628"/>
              <a:gd name="connsiteY8" fmla="*/ 6858000 h 6858000"/>
              <a:gd name="connsiteX9" fmla="*/ 0 w 735162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51628" h="6858000">
                <a:moveTo>
                  <a:pt x="0" y="0"/>
                </a:moveTo>
                <a:lnTo>
                  <a:pt x="1482273" y="0"/>
                </a:lnTo>
                <a:lnTo>
                  <a:pt x="2438400" y="0"/>
                </a:lnTo>
                <a:lnTo>
                  <a:pt x="7351628" y="0"/>
                </a:lnTo>
                <a:cubicBezTo>
                  <a:pt x="5456764" y="0"/>
                  <a:pt x="3920673" y="1536091"/>
                  <a:pt x="3920673" y="3430955"/>
                </a:cubicBezTo>
                <a:cubicBezTo>
                  <a:pt x="3920673" y="5266604"/>
                  <a:pt x="5362258" y="6765554"/>
                  <a:pt x="7175072" y="6857446"/>
                </a:cubicBezTo>
                <a:lnTo>
                  <a:pt x="7196984" y="6858000"/>
                </a:lnTo>
                <a:lnTo>
                  <a:pt x="2438400" y="6858000"/>
                </a:lnTo>
                <a:lnTo>
                  <a:pt x="1482273" y="6858000"/>
                </a:lnTo>
                <a:lnTo>
                  <a:pt x="0" y="6858000"/>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72F07B-6324-1A49-51A1-129364FBD2F4}"/>
              </a:ext>
            </a:extLst>
          </p:cNvPr>
          <p:cNvSpPr>
            <a:spLocks noGrp="1"/>
          </p:cNvSpPr>
          <p:nvPr>
            <p:ph type="title"/>
          </p:nvPr>
        </p:nvSpPr>
        <p:spPr>
          <a:xfrm>
            <a:off x="609600" y="685800"/>
            <a:ext cx="2952465" cy="5486400"/>
          </a:xfrm>
        </p:spPr>
        <p:txBody>
          <a:bodyPr anchor="ctr">
            <a:normAutofit/>
          </a:bodyPr>
          <a:lstStyle/>
          <a:p>
            <a:r>
              <a:rPr lang="en-US">
                <a:solidFill>
                  <a:srgbClr val="FFFFFF"/>
                </a:solidFill>
              </a:rPr>
              <a:t>Ablation studies : 8 </a:t>
            </a:r>
          </a:p>
        </p:txBody>
      </p:sp>
      <p:sp useBgFill="1">
        <p:nvSpPr>
          <p:cNvPr id="18" name="Freeform: Shape 17">
            <a:extLst>
              <a:ext uri="{FF2B5EF4-FFF2-40B4-BE49-F238E27FC236}">
                <a16:creationId xmlns:a16="http://schemas.microsoft.com/office/drawing/2014/main" id="{068666C8-2303-425E-AD7D-7978AF7FA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904573" y="0"/>
            <a:ext cx="5963231" cy="6861910"/>
          </a:xfrm>
          <a:custGeom>
            <a:avLst/>
            <a:gdLst>
              <a:gd name="connsiteX0" fmla="*/ 2532276 w 5963231"/>
              <a:gd name="connsiteY0" fmla="*/ 6861910 h 6861910"/>
              <a:gd name="connsiteX1" fmla="*/ 2377645 w 5963231"/>
              <a:gd name="connsiteY1" fmla="*/ 6858000 h 6861910"/>
              <a:gd name="connsiteX2" fmla="*/ 0 w 5963231"/>
              <a:gd name="connsiteY2" fmla="*/ 6858000 h 6861910"/>
              <a:gd name="connsiteX3" fmla="*/ 0 w 5963231"/>
              <a:gd name="connsiteY3" fmla="*/ 0 h 6861910"/>
              <a:gd name="connsiteX4" fmla="*/ 2532276 w 5963231"/>
              <a:gd name="connsiteY4" fmla="*/ 0 h 6861910"/>
              <a:gd name="connsiteX5" fmla="*/ 2547568 w 5963231"/>
              <a:gd name="connsiteY5" fmla="*/ 0 h 6861910"/>
              <a:gd name="connsiteX6" fmla="*/ 2547568 w 5963231"/>
              <a:gd name="connsiteY6" fmla="*/ 387 h 6861910"/>
              <a:gd name="connsiteX7" fmla="*/ 2708832 w 5963231"/>
              <a:gd name="connsiteY7" fmla="*/ 4464 h 6861910"/>
              <a:gd name="connsiteX8" fmla="*/ 5963231 w 5963231"/>
              <a:gd name="connsiteY8" fmla="*/ 3430955 h 6861910"/>
              <a:gd name="connsiteX9" fmla="*/ 2532276 w 5963231"/>
              <a:gd name="connsiteY9" fmla="*/ 6861910 h 6861910"/>
              <a:gd name="connsiteX0" fmla="*/ 2532276 w 5963231"/>
              <a:gd name="connsiteY0" fmla="*/ 6861910 h 6861910"/>
              <a:gd name="connsiteX1" fmla="*/ 0 w 5963231"/>
              <a:gd name="connsiteY1" fmla="*/ 6858000 h 6861910"/>
              <a:gd name="connsiteX2" fmla="*/ 0 w 5963231"/>
              <a:gd name="connsiteY2" fmla="*/ 0 h 6861910"/>
              <a:gd name="connsiteX3" fmla="*/ 2532276 w 5963231"/>
              <a:gd name="connsiteY3" fmla="*/ 0 h 6861910"/>
              <a:gd name="connsiteX4" fmla="*/ 2547568 w 5963231"/>
              <a:gd name="connsiteY4" fmla="*/ 0 h 6861910"/>
              <a:gd name="connsiteX5" fmla="*/ 2547568 w 5963231"/>
              <a:gd name="connsiteY5" fmla="*/ 387 h 6861910"/>
              <a:gd name="connsiteX6" fmla="*/ 2708832 w 5963231"/>
              <a:gd name="connsiteY6" fmla="*/ 4464 h 6861910"/>
              <a:gd name="connsiteX7" fmla="*/ 5963231 w 5963231"/>
              <a:gd name="connsiteY7" fmla="*/ 3430955 h 6861910"/>
              <a:gd name="connsiteX8" fmla="*/ 2532276 w 5963231"/>
              <a:gd name="connsiteY8" fmla="*/ 6861910 h 68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3231" h="6861910">
                <a:moveTo>
                  <a:pt x="2532276" y="6861910"/>
                </a:moveTo>
                <a:lnTo>
                  <a:pt x="0" y="6858000"/>
                </a:lnTo>
                <a:lnTo>
                  <a:pt x="0" y="0"/>
                </a:lnTo>
                <a:lnTo>
                  <a:pt x="2532276" y="0"/>
                </a:lnTo>
                <a:lnTo>
                  <a:pt x="2547568" y="0"/>
                </a:lnTo>
                <a:lnTo>
                  <a:pt x="2547568" y="387"/>
                </a:lnTo>
                <a:lnTo>
                  <a:pt x="2708832" y="4464"/>
                </a:lnTo>
                <a:cubicBezTo>
                  <a:pt x="4521646" y="96356"/>
                  <a:pt x="5963231" y="1595306"/>
                  <a:pt x="5963231" y="3430955"/>
                </a:cubicBezTo>
                <a:cubicBezTo>
                  <a:pt x="5963231" y="5325819"/>
                  <a:pt x="4427140" y="6861910"/>
                  <a:pt x="2532276" y="6861910"/>
                </a:cubicBezTo>
                <a:close/>
              </a:path>
            </a:pathLst>
          </a:custGeom>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7D90AE5-B721-8220-3AD4-B40EF7F77171}"/>
              </a:ext>
            </a:extLst>
          </p:cNvPr>
          <p:cNvSpPr>
            <a:spLocks noGrp="1"/>
          </p:cNvSpPr>
          <p:nvPr>
            <p:ph idx="1"/>
          </p:nvPr>
        </p:nvSpPr>
        <p:spPr>
          <a:xfrm>
            <a:off x="4681538" y="685800"/>
            <a:ext cx="3582790" cy="5491163"/>
          </a:xfrm>
        </p:spPr>
        <p:txBody>
          <a:bodyPr anchor="ctr">
            <a:normAutofit/>
          </a:bodyPr>
          <a:lstStyle/>
          <a:p>
            <a:r>
              <a:rPr lang="en-US"/>
              <a:t>Number of Epochs </a:t>
            </a:r>
          </a:p>
          <a:p>
            <a:r>
              <a:rPr lang="en-US"/>
              <a:t>Loss functions : </a:t>
            </a:r>
          </a:p>
          <a:p>
            <a:pPr lvl="1"/>
            <a:r>
              <a:rPr lang="en-US"/>
              <a:t>Dice loss</a:t>
            </a:r>
          </a:p>
          <a:p>
            <a:pPr lvl="1"/>
            <a:r>
              <a:rPr lang="en-US"/>
              <a:t>Binary cross entropy loss</a:t>
            </a:r>
          </a:p>
          <a:p>
            <a:pPr lvl="1"/>
            <a:r>
              <a:rPr lang="en-US"/>
              <a:t>L1 loss</a:t>
            </a:r>
          </a:p>
          <a:p>
            <a:r>
              <a:rPr lang="en-US"/>
              <a:t>Batch size Train</a:t>
            </a:r>
          </a:p>
          <a:p>
            <a:r>
              <a:rPr lang="en-US"/>
              <a:t>Batch size Test </a:t>
            </a:r>
          </a:p>
          <a:p>
            <a:r>
              <a:rPr lang="en-US"/>
              <a:t>Learning Rate </a:t>
            </a:r>
            <a:endParaRPr lang="en-US" dirty="0"/>
          </a:p>
        </p:txBody>
      </p:sp>
      <p:pic>
        <p:nvPicPr>
          <p:cNvPr id="9" name="Graphic 8" descr="Bar chart">
            <a:extLst>
              <a:ext uri="{FF2B5EF4-FFF2-40B4-BE49-F238E27FC236}">
                <a16:creationId xmlns:a16="http://schemas.microsoft.com/office/drawing/2014/main" id="{A380370D-BEC5-D54A-1302-766D74E6A6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6800" y="1981200"/>
            <a:ext cx="2895600" cy="2895600"/>
          </a:xfrm>
          <a:prstGeom prst="rect">
            <a:avLst/>
          </a:prstGeom>
        </p:spPr>
      </p:pic>
      <p:sp>
        <p:nvSpPr>
          <p:cNvPr id="4" name="Footer Placeholder 3">
            <a:extLst>
              <a:ext uri="{FF2B5EF4-FFF2-40B4-BE49-F238E27FC236}">
                <a16:creationId xmlns:a16="http://schemas.microsoft.com/office/drawing/2014/main" id="{7FD510BB-5316-4A06-BD1E-031FC60D4DDE}"/>
              </a:ext>
            </a:extLst>
          </p:cNvPr>
          <p:cNvSpPr>
            <a:spLocks noGrp="1"/>
          </p:cNvSpPr>
          <p:nvPr>
            <p:ph type="ftr" sz="quarter" idx="11"/>
          </p:nvPr>
        </p:nvSpPr>
        <p:spPr>
          <a:xfrm>
            <a:off x="173736" y="6437376"/>
            <a:ext cx="3775914" cy="365125"/>
          </a:xfrm>
        </p:spPr>
        <p:txBody>
          <a:bodyPr>
            <a:normAutofit/>
          </a:bodyPr>
          <a:lstStyle/>
          <a:p>
            <a:pPr>
              <a:spcAft>
                <a:spcPts val="600"/>
              </a:spcAft>
            </a:pPr>
            <a:r>
              <a:rPr lang="en-US">
                <a:solidFill>
                  <a:srgbClr val="FFFFFF"/>
                </a:solidFill>
              </a:rPr>
              <a:t>EL MAHMOUD Yazan          PRATI Andrea</a:t>
            </a:r>
          </a:p>
        </p:txBody>
      </p:sp>
      <p:sp>
        <p:nvSpPr>
          <p:cNvPr id="5" name="Slide Number Placeholder 4">
            <a:extLst>
              <a:ext uri="{FF2B5EF4-FFF2-40B4-BE49-F238E27FC236}">
                <a16:creationId xmlns:a16="http://schemas.microsoft.com/office/drawing/2014/main" id="{40C3E5CF-0630-8829-8DEE-C872A4CC9201}"/>
              </a:ext>
            </a:extLst>
          </p:cNvPr>
          <p:cNvSpPr>
            <a:spLocks noGrp="1"/>
          </p:cNvSpPr>
          <p:nvPr>
            <p:ph type="sldNum" sz="quarter" idx="12"/>
          </p:nvPr>
        </p:nvSpPr>
        <p:spPr>
          <a:xfrm>
            <a:off x="11391152" y="6434524"/>
            <a:ext cx="693261" cy="365125"/>
          </a:xfrm>
        </p:spPr>
        <p:txBody>
          <a:bodyP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19</a:t>
            </a:fld>
            <a:endParaRPr lang="en-US" sz="1900">
              <a:solidFill>
                <a:schemeClr val="accent2"/>
              </a:solidFill>
            </a:endParaRPr>
          </a:p>
        </p:txBody>
      </p:sp>
    </p:spTree>
    <p:extLst>
      <p:ext uri="{BB962C8B-B14F-4D97-AF65-F5344CB8AC3E}">
        <p14:creationId xmlns:p14="http://schemas.microsoft.com/office/powerpoint/2010/main" val="3974262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9CA6CC-C9DF-440F-BE30-1167A921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F82D7C3-4329-485C-9C81-FB5BA3FA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146" y="0"/>
            <a:ext cx="7643854"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F8EB9-6803-045E-E79A-B147EDB8E3EE}"/>
              </a:ext>
            </a:extLst>
          </p:cNvPr>
          <p:cNvSpPr>
            <a:spLocks noGrp="1"/>
          </p:cNvSpPr>
          <p:nvPr>
            <p:ph type="title"/>
          </p:nvPr>
        </p:nvSpPr>
        <p:spPr>
          <a:xfrm>
            <a:off x="5963479" y="596393"/>
            <a:ext cx="5618922" cy="1542507"/>
          </a:xfrm>
        </p:spPr>
        <p:txBody>
          <a:bodyPr>
            <a:normAutofit/>
          </a:bodyPr>
          <a:lstStyle/>
          <a:p>
            <a:r>
              <a:rPr lang="en-US" dirty="0">
                <a:solidFill>
                  <a:srgbClr val="FFFFFF"/>
                </a:solidFill>
              </a:rPr>
              <a:t>EBHI Dataset – 5170 images </a:t>
            </a:r>
          </a:p>
        </p:txBody>
      </p:sp>
      <p:pic>
        <p:nvPicPr>
          <p:cNvPr id="7" name="Picture 6">
            <a:extLst>
              <a:ext uri="{FF2B5EF4-FFF2-40B4-BE49-F238E27FC236}">
                <a16:creationId xmlns:a16="http://schemas.microsoft.com/office/drawing/2014/main" id="{2B0C64B5-B6E7-D5CA-B008-CE0F8D8DF06C}"/>
              </a:ext>
            </a:extLst>
          </p:cNvPr>
          <p:cNvPicPr>
            <a:picLocks noChangeAspect="1"/>
          </p:cNvPicPr>
          <p:nvPr/>
        </p:nvPicPr>
        <p:blipFill rotWithShape="1">
          <a:blip r:embed="rId2"/>
          <a:srcRect l="12931" r="12458"/>
          <a:stretch/>
        </p:blipFill>
        <p:spPr>
          <a:xfrm>
            <a:off x="20" y="5379"/>
            <a:ext cx="5181578" cy="6858000"/>
          </a:xfrm>
          <a:prstGeom prst="rect">
            <a:avLst/>
          </a:prstGeom>
        </p:spPr>
      </p:pic>
      <p:sp>
        <p:nvSpPr>
          <p:cNvPr id="3" name="Content Placeholder 2">
            <a:extLst>
              <a:ext uri="{FF2B5EF4-FFF2-40B4-BE49-F238E27FC236}">
                <a16:creationId xmlns:a16="http://schemas.microsoft.com/office/drawing/2014/main" id="{BEF2AA94-5753-9155-4935-FBFECFA42262}"/>
              </a:ext>
            </a:extLst>
          </p:cNvPr>
          <p:cNvSpPr>
            <a:spLocks noGrp="1"/>
          </p:cNvSpPr>
          <p:nvPr>
            <p:ph idx="1"/>
          </p:nvPr>
        </p:nvSpPr>
        <p:spPr>
          <a:xfrm>
            <a:off x="5963478" y="2138901"/>
            <a:ext cx="5618922" cy="4033299"/>
          </a:xfrm>
        </p:spPr>
        <p:txBody>
          <a:bodyPr>
            <a:normAutofit/>
          </a:bodyPr>
          <a:lstStyle/>
          <a:p>
            <a:r>
              <a:rPr lang="en-US" dirty="0">
                <a:solidFill>
                  <a:srgbClr val="FFFFFF"/>
                </a:solidFill>
              </a:rPr>
              <a:t>Serrated adenoma</a:t>
            </a:r>
          </a:p>
          <a:p>
            <a:r>
              <a:rPr lang="en-US" dirty="0">
                <a:solidFill>
                  <a:srgbClr val="FFFFFF"/>
                </a:solidFill>
              </a:rPr>
              <a:t>Polyp</a:t>
            </a:r>
          </a:p>
          <a:p>
            <a:r>
              <a:rPr lang="en-US" dirty="0">
                <a:solidFill>
                  <a:srgbClr val="FFFFFF"/>
                </a:solidFill>
              </a:rPr>
              <a:t>Normal</a:t>
            </a:r>
          </a:p>
          <a:p>
            <a:r>
              <a:rPr lang="en-US" dirty="0">
                <a:solidFill>
                  <a:srgbClr val="FFFFFF"/>
                </a:solidFill>
              </a:rPr>
              <a:t>Low-grade IN</a:t>
            </a:r>
          </a:p>
          <a:p>
            <a:r>
              <a:rPr lang="en-US" dirty="0">
                <a:solidFill>
                  <a:srgbClr val="FFFFFF"/>
                </a:solidFill>
              </a:rPr>
              <a:t>High grade IN</a:t>
            </a:r>
          </a:p>
          <a:p>
            <a:r>
              <a:rPr lang="en-US" dirty="0">
                <a:solidFill>
                  <a:srgbClr val="FFFFFF"/>
                </a:solidFill>
              </a:rPr>
              <a:t>Adenocarcinoma</a:t>
            </a:r>
          </a:p>
        </p:txBody>
      </p:sp>
      <p:sp>
        <p:nvSpPr>
          <p:cNvPr id="4" name="Footer Placeholder 3">
            <a:extLst>
              <a:ext uri="{FF2B5EF4-FFF2-40B4-BE49-F238E27FC236}">
                <a16:creationId xmlns:a16="http://schemas.microsoft.com/office/drawing/2014/main" id="{5BB47B4B-6D9D-CA08-6ADE-3CBACFAE2C9D}"/>
              </a:ext>
            </a:extLst>
          </p:cNvPr>
          <p:cNvSpPr>
            <a:spLocks noGrp="1"/>
          </p:cNvSpPr>
          <p:nvPr>
            <p:ph type="ftr" sz="quarter" idx="11"/>
          </p:nvPr>
        </p:nvSpPr>
        <p:spPr>
          <a:xfrm>
            <a:off x="173736" y="6437376"/>
            <a:ext cx="3775914" cy="365125"/>
          </a:xfrm>
        </p:spPr>
        <p:txBody>
          <a:bodyPr>
            <a:normAutofit/>
          </a:bodyPr>
          <a:lstStyle/>
          <a:p>
            <a:pPr>
              <a:spcAft>
                <a:spcPts val="600"/>
              </a:spcAft>
            </a:pPr>
            <a:r>
              <a:rPr lang="en-US">
                <a:solidFill>
                  <a:srgbClr val="FFFFFF"/>
                </a:solidFill>
              </a:rPr>
              <a:t>EL MAHMOUD Yazan          PRATI Andrea</a:t>
            </a:r>
          </a:p>
        </p:txBody>
      </p:sp>
      <p:sp>
        <p:nvSpPr>
          <p:cNvPr id="27" name="Freeform: Shape 26">
            <a:extLst>
              <a:ext uri="{FF2B5EF4-FFF2-40B4-BE49-F238E27FC236}">
                <a16:creationId xmlns:a16="http://schemas.microsoft.com/office/drawing/2014/main" id="{B4A844BD-14AA-428F-A577-AF00BC37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B5E57564-AF5B-45C2-9B42-165C77BE8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21E5A776-428A-6202-F2DE-4EC37BF06A3B}"/>
              </a:ext>
            </a:extLst>
          </p:cNvPr>
          <p:cNvSpPr>
            <a:spLocks noGrp="1"/>
          </p:cNvSpPr>
          <p:nvPr>
            <p:ph type="sldNum" sz="quarter" idx="12"/>
          </p:nvPr>
        </p:nvSpPr>
        <p:spPr>
          <a:xfrm>
            <a:off x="11391152" y="6434524"/>
            <a:ext cx="693261" cy="365125"/>
          </a:xfrm>
        </p:spPr>
        <p:txBody>
          <a:bodyPr>
            <a:normAutofit/>
          </a:bodyPr>
          <a:lstStyle/>
          <a:p>
            <a:pPr>
              <a:lnSpc>
                <a:spcPct val="90000"/>
              </a:lnSpc>
              <a:spcAft>
                <a:spcPts val="600"/>
              </a:spcAft>
            </a:pPr>
            <a:fld id="{08AB70BE-1769-45B8-85A6-0C837432C7E6}" type="slidenum">
              <a:rPr lang="en-US" sz="1900">
                <a:solidFill>
                  <a:srgbClr val="FFFFFF"/>
                </a:solidFill>
              </a:rPr>
              <a:pPr>
                <a:lnSpc>
                  <a:spcPct val="90000"/>
                </a:lnSpc>
                <a:spcAft>
                  <a:spcPts val="600"/>
                </a:spcAft>
              </a:pPr>
              <a:t>2</a:t>
            </a:fld>
            <a:endParaRPr lang="en-US" sz="1900">
              <a:solidFill>
                <a:srgbClr val="FFFFFF"/>
              </a:solidFill>
            </a:endParaRPr>
          </a:p>
        </p:txBody>
      </p:sp>
    </p:spTree>
    <p:extLst>
      <p:ext uri="{BB962C8B-B14F-4D97-AF65-F5344CB8AC3E}">
        <p14:creationId xmlns:p14="http://schemas.microsoft.com/office/powerpoint/2010/main" val="4035668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03" name="Freeform: Shape 410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105" name="Rectangle 4104">
            <a:extLst>
              <a:ext uri="{FF2B5EF4-FFF2-40B4-BE49-F238E27FC236}">
                <a16:creationId xmlns:a16="http://schemas.microsoft.com/office/drawing/2014/main" id="{22384765-6FEE-4521-95B7-46943DF82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FD1CEFA3-999D-4924-BAE0-225CC6604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51" y="-14882"/>
            <a:ext cx="12198502" cy="384352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Freeform: Shape 4108">
            <a:extLst>
              <a:ext uri="{FF2B5EF4-FFF2-40B4-BE49-F238E27FC236}">
                <a16:creationId xmlns:a16="http://schemas.microsoft.com/office/drawing/2014/main" id="{F22CA4B4-ACBF-45B3-808A-B7E9188F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84312" y="417699"/>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1" name="Freeform: Shape 4110">
            <a:extLst>
              <a:ext uri="{FF2B5EF4-FFF2-40B4-BE49-F238E27FC236}">
                <a16:creationId xmlns:a16="http://schemas.microsoft.com/office/drawing/2014/main" id="{8E676F8E-E1D4-4F5E-B065-741C067CC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0795" y="0"/>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24AB94-B0BC-BAF5-3A36-7AE35EC72F91}"/>
              </a:ext>
            </a:extLst>
          </p:cNvPr>
          <p:cNvSpPr>
            <a:spLocks noGrp="1"/>
          </p:cNvSpPr>
          <p:nvPr>
            <p:ph type="title"/>
          </p:nvPr>
        </p:nvSpPr>
        <p:spPr>
          <a:xfrm>
            <a:off x="1219200" y="675692"/>
            <a:ext cx="8534401" cy="1838908"/>
          </a:xfrm>
        </p:spPr>
        <p:txBody>
          <a:bodyPr vert="horz" lIns="91440" tIns="45720" rIns="91440" bIns="45720" rtlCol="0" anchor="b">
            <a:normAutofit/>
          </a:bodyPr>
          <a:lstStyle/>
          <a:p>
            <a:r>
              <a:rPr lang="en-US" sz="5400">
                <a:solidFill>
                  <a:srgbClr val="FFFFFF"/>
                </a:solidFill>
              </a:rPr>
              <a:t>L1 loss function </a:t>
            </a:r>
          </a:p>
        </p:txBody>
      </p:sp>
      <p:pic>
        <p:nvPicPr>
          <p:cNvPr id="7" name="Picture 6">
            <a:extLst>
              <a:ext uri="{FF2B5EF4-FFF2-40B4-BE49-F238E27FC236}">
                <a16:creationId xmlns:a16="http://schemas.microsoft.com/office/drawing/2014/main" id="{41B4279D-B5DC-FD02-2C5C-4725DF071C4B}"/>
              </a:ext>
            </a:extLst>
          </p:cNvPr>
          <p:cNvPicPr>
            <a:picLocks noChangeAspect="1"/>
          </p:cNvPicPr>
          <p:nvPr/>
        </p:nvPicPr>
        <p:blipFill>
          <a:blip r:embed="rId2"/>
          <a:stretch>
            <a:fillRect/>
          </a:stretch>
        </p:blipFill>
        <p:spPr>
          <a:xfrm>
            <a:off x="735672" y="4230806"/>
            <a:ext cx="5195719" cy="1951502"/>
          </a:xfrm>
          <a:prstGeom prst="rect">
            <a:avLst/>
          </a:prstGeom>
        </p:spPr>
      </p:pic>
      <p:pic>
        <p:nvPicPr>
          <p:cNvPr id="4098" name="Picture 2" descr="What Are L1 and L2 Loss Functions?">
            <a:extLst>
              <a:ext uri="{FF2B5EF4-FFF2-40B4-BE49-F238E27FC236}">
                <a16:creationId xmlns:a16="http://schemas.microsoft.com/office/drawing/2014/main" id="{F2B6BE11-3F6D-9B8D-04EF-91CD69B86A2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260609" y="4779724"/>
            <a:ext cx="5321791" cy="85366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E2C86C9-48AB-99A0-36C8-ADCBEE02DE4B}"/>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chemeClr val="accent2"/>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23092160-F360-473D-1DA2-322C12448C32}"/>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20</a:t>
            </a:fld>
            <a:endParaRPr lang="en-US" sz="1900">
              <a:solidFill>
                <a:schemeClr val="accent2"/>
              </a:solidFill>
            </a:endParaRPr>
          </a:p>
        </p:txBody>
      </p:sp>
    </p:spTree>
    <p:extLst>
      <p:ext uri="{BB962C8B-B14F-4D97-AF65-F5344CB8AC3E}">
        <p14:creationId xmlns:p14="http://schemas.microsoft.com/office/powerpoint/2010/main" val="3136349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51" name="Freeform: Shape 615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53" name="Rectangle 6152">
            <a:extLst>
              <a:ext uri="{FF2B5EF4-FFF2-40B4-BE49-F238E27FC236}">
                <a16:creationId xmlns:a16="http://schemas.microsoft.com/office/drawing/2014/main" id="{22384765-6FEE-4521-95B7-46943DF82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FD1CEFA3-999D-4924-BAE0-225CC6604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51" y="-14882"/>
            <a:ext cx="12198502" cy="384352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Freeform: Shape 6156">
            <a:extLst>
              <a:ext uri="{FF2B5EF4-FFF2-40B4-BE49-F238E27FC236}">
                <a16:creationId xmlns:a16="http://schemas.microsoft.com/office/drawing/2014/main" id="{F22CA4B4-ACBF-45B3-808A-B7E9188F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84312" y="417699"/>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9" name="Freeform: Shape 6158">
            <a:extLst>
              <a:ext uri="{FF2B5EF4-FFF2-40B4-BE49-F238E27FC236}">
                <a16:creationId xmlns:a16="http://schemas.microsoft.com/office/drawing/2014/main" id="{8E676F8E-E1D4-4F5E-B065-741C067CC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0795" y="0"/>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836070-335D-39BA-4A38-78B1057E6DB7}"/>
              </a:ext>
            </a:extLst>
          </p:cNvPr>
          <p:cNvSpPr>
            <a:spLocks noGrp="1"/>
          </p:cNvSpPr>
          <p:nvPr>
            <p:ph type="title"/>
          </p:nvPr>
        </p:nvSpPr>
        <p:spPr>
          <a:xfrm>
            <a:off x="1219200" y="675692"/>
            <a:ext cx="8534401" cy="1838908"/>
          </a:xfrm>
        </p:spPr>
        <p:txBody>
          <a:bodyPr vert="horz" lIns="91440" tIns="45720" rIns="91440" bIns="45720" rtlCol="0" anchor="b">
            <a:normAutofit/>
          </a:bodyPr>
          <a:lstStyle/>
          <a:p>
            <a:r>
              <a:rPr lang="en-US" sz="5400" dirty="0">
                <a:solidFill>
                  <a:srgbClr val="FFFFFF"/>
                </a:solidFill>
              </a:rPr>
              <a:t>Binary cross entropy loss function</a:t>
            </a:r>
          </a:p>
        </p:txBody>
      </p:sp>
      <p:pic>
        <p:nvPicPr>
          <p:cNvPr id="7" name="Picture 6">
            <a:extLst>
              <a:ext uri="{FF2B5EF4-FFF2-40B4-BE49-F238E27FC236}">
                <a16:creationId xmlns:a16="http://schemas.microsoft.com/office/drawing/2014/main" id="{CDFE9A9A-AC9F-56AA-C6EA-63AB27EA5B66}"/>
              </a:ext>
            </a:extLst>
          </p:cNvPr>
          <p:cNvPicPr>
            <a:picLocks noChangeAspect="1"/>
          </p:cNvPicPr>
          <p:nvPr/>
        </p:nvPicPr>
        <p:blipFill>
          <a:blip r:embed="rId2"/>
          <a:stretch>
            <a:fillRect/>
          </a:stretch>
        </p:blipFill>
        <p:spPr>
          <a:xfrm>
            <a:off x="609600" y="4627813"/>
            <a:ext cx="5321791" cy="1157488"/>
          </a:xfrm>
          <a:prstGeom prst="rect">
            <a:avLst/>
          </a:prstGeom>
        </p:spPr>
      </p:pic>
      <p:pic>
        <p:nvPicPr>
          <p:cNvPr id="6146" name="Picture 2" descr="How to choose cross-entropy loss function in Keras? - For Machine Learning">
            <a:extLst>
              <a:ext uri="{FF2B5EF4-FFF2-40B4-BE49-F238E27FC236}">
                <a16:creationId xmlns:a16="http://schemas.microsoft.com/office/drawing/2014/main" id="{0D43C93D-A981-DBE6-772C-1BB1C83324F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260609" y="4687682"/>
            <a:ext cx="5321791" cy="103774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F67A26A-0896-A77B-BF79-76486BF324AD}"/>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chemeClr val="accent2"/>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9D4D15E4-EADA-4387-43E4-1E0B7C18505C}"/>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21</a:t>
            </a:fld>
            <a:endParaRPr lang="en-US" sz="1900">
              <a:solidFill>
                <a:schemeClr val="accent2"/>
              </a:solidFill>
            </a:endParaRPr>
          </a:p>
        </p:txBody>
      </p:sp>
    </p:spTree>
    <p:extLst>
      <p:ext uri="{BB962C8B-B14F-4D97-AF65-F5344CB8AC3E}">
        <p14:creationId xmlns:p14="http://schemas.microsoft.com/office/powerpoint/2010/main" val="400591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9CA6CC-C9DF-440F-BE30-1167A921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82D7C3-4329-485C-9C81-FB5BA3FA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146" y="0"/>
            <a:ext cx="7643854"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902E11-C654-F8D8-32A5-E6556878E310}"/>
              </a:ext>
            </a:extLst>
          </p:cNvPr>
          <p:cNvSpPr>
            <a:spLocks noGrp="1"/>
          </p:cNvSpPr>
          <p:nvPr>
            <p:ph type="title"/>
          </p:nvPr>
        </p:nvSpPr>
        <p:spPr>
          <a:xfrm>
            <a:off x="5963479" y="596393"/>
            <a:ext cx="5618922" cy="1542507"/>
          </a:xfrm>
        </p:spPr>
        <p:txBody>
          <a:bodyPr>
            <a:normAutofit/>
          </a:bodyPr>
          <a:lstStyle/>
          <a:p>
            <a:r>
              <a:rPr lang="en-US" dirty="0">
                <a:solidFill>
                  <a:srgbClr val="FFFFFF"/>
                </a:solidFill>
              </a:rPr>
              <a:t>WHY ? </a:t>
            </a:r>
          </a:p>
        </p:txBody>
      </p:sp>
      <p:pic>
        <p:nvPicPr>
          <p:cNvPr id="7" name="Picture 6" descr="Colourful clear dices on a glass surface">
            <a:extLst>
              <a:ext uri="{FF2B5EF4-FFF2-40B4-BE49-F238E27FC236}">
                <a16:creationId xmlns:a16="http://schemas.microsoft.com/office/drawing/2014/main" id="{648806BD-8EB6-59A2-62C1-38774DC1A70E}"/>
              </a:ext>
            </a:extLst>
          </p:cNvPr>
          <p:cNvPicPr>
            <a:picLocks noChangeAspect="1"/>
          </p:cNvPicPr>
          <p:nvPr/>
        </p:nvPicPr>
        <p:blipFill rotWithShape="1">
          <a:blip r:embed="rId2"/>
          <a:srcRect l="23283" r="26283" b="-2"/>
          <a:stretch/>
        </p:blipFill>
        <p:spPr>
          <a:xfrm>
            <a:off x="20" y="5379"/>
            <a:ext cx="5181578" cy="6858000"/>
          </a:xfrm>
          <a:prstGeom prst="rect">
            <a:avLst/>
          </a:prstGeom>
        </p:spPr>
      </p:pic>
      <p:sp>
        <p:nvSpPr>
          <p:cNvPr id="3" name="Content Placeholder 2">
            <a:extLst>
              <a:ext uri="{FF2B5EF4-FFF2-40B4-BE49-F238E27FC236}">
                <a16:creationId xmlns:a16="http://schemas.microsoft.com/office/drawing/2014/main" id="{40F11FB0-4243-8223-C6FE-2FD6243C1B2D}"/>
              </a:ext>
            </a:extLst>
          </p:cNvPr>
          <p:cNvSpPr>
            <a:spLocks noGrp="1"/>
          </p:cNvSpPr>
          <p:nvPr>
            <p:ph idx="1"/>
          </p:nvPr>
        </p:nvSpPr>
        <p:spPr>
          <a:xfrm>
            <a:off x="5963478" y="2138901"/>
            <a:ext cx="5618922" cy="4033299"/>
          </a:xfrm>
        </p:spPr>
        <p:txBody>
          <a:bodyPr>
            <a:normAutofit/>
          </a:bodyPr>
          <a:lstStyle/>
          <a:p>
            <a:pPr>
              <a:lnSpc>
                <a:spcPct val="110000"/>
              </a:lnSpc>
              <a:buFont typeface="+mj-lt"/>
              <a:buAutoNum type="arabicPeriod"/>
            </a:pPr>
            <a:r>
              <a:rPr lang="en-US" sz="1400" b="0" i="0" u="none" strike="noStrike" dirty="0">
                <a:solidFill>
                  <a:srgbClr val="FFFFFF"/>
                </a:solidFill>
                <a:effectLst/>
                <a:latin typeface="-apple-system"/>
              </a:rPr>
              <a:t>Binary cross</a:t>
            </a:r>
            <a:r>
              <a:rPr lang="en-US" sz="1400" b="0" i="0" dirty="0">
                <a:solidFill>
                  <a:srgbClr val="FFFFFF"/>
                </a:solidFill>
                <a:effectLst/>
                <a:latin typeface="-apple-system"/>
              </a:rPr>
              <a:t> entropy is a </a:t>
            </a:r>
            <a:r>
              <a:rPr lang="en-US" sz="1400" b="0" i="0" u="none" strike="noStrike" dirty="0">
                <a:solidFill>
                  <a:srgbClr val="FFFFFF"/>
                </a:solidFill>
                <a:effectLst/>
                <a:latin typeface="-apple-system"/>
              </a:rPr>
              <a:t>loss function</a:t>
            </a:r>
            <a:r>
              <a:rPr lang="en-US" sz="1400" b="0" i="0" dirty="0">
                <a:solidFill>
                  <a:srgbClr val="FFFFFF"/>
                </a:solidFill>
                <a:effectLst/>
                <a:latin typeface="-apple-system"/>
              </a:rPr>
              <a:t> used in </a:t>
            </a:r>
            <a:r>
              <a:rPr lang="en-US" sz="1400" b="0" i="0" u="none" strike="noStrike" dirty="0">
                <a:solidFill>
                  <a:srgbClr val="FFFFFF"/>
                </a:solidFill>
                <a:effectLst/>
                <a:latin typeface="-apple-system"/>
              </a:rPr>
              <a:t>binary classification</a:t>
            </a:r>
            <a:r>
              <a:rPr lang="en-US" sz="1400" b="0" i="0" dirty="0">
                <a:solidFill>
                  <a:srgbClr val="FFFFFF"/>
                </a:solidFill>
                <a:effectLst/>
                <a:latin typeface="-apple-system"/>
              </a:rPr>
              <a:t> problems to measure the difference between predicted and true labels.</a:t>
            </a:r>
          </a:p>
          <a:p>
            <a:pPr>
              <a:lnSpc>
                <a:spcPct val="110000"/>
              </a:lnSpc>
              <a:buFont typeface="+mj-lt"/>
              <a:buAutoNum type="arabicPeriod"/>
            </a:pPr>
            <a:r>
              <a:rPr lang="en-US" sz="1400" b="0" i="0" dirty="0">
                <a:solidFill>
                  <a:srgbClr val="FFFFFF"/>
                </a:solidFill>
                <a:effectLst/>
                <a:latin typeface="-apple-system"/>
              </a:rPr>
              <a:t>Dice loss is used to measure the similarity between two sets of data, and it is commonly used in </a:t>
            </a:r>
            <a:r>
              <a:rPr lang="en-US" sz="1400" b="0" i="0" u="none" strike="noStrike" dirty="0">
                <a:solidFill>
                  <a:srgbClr val="FFFFFF"/>
                </a:solidFill>
                <a:effectLst/>
                <a:latin typeface="-apple-system"/>
              </a:rPr>
              <a:t>image segmentation</a:t>
            </a:r>
            <a:r>
              <a:rPr lang="en-US" sz="1400" b="0" i="0" dirty="0">
                <a:solidFill>
                  <a:srgbClr val="FFFFFF"/>
                </a:solidFill>
                <a:effectLst/>
                <a:latin typeface="-apple-system"/>
              </a:rPr>
              <a:t> tasks.</a:t>
            </a:r>
          </a:p>
          <a:p>
            <a:pPr>
              <a:lnSpc>
                <a:spcPct val="110000"/>
              </a:lnSpc>
              <a:buFont typeface="+mj-lt"/>
              <a:buAutoNum type="arabicPeriod"/>
            </a:pPr>
            <a:r>
              <a:rPr lang="en-US" sz="1400" b="0" i="0" dirty="0">
                <a:solidFill>
                  <a:srgbClr val="FFFFFF"/>
                </a:solidFill>
                <a:effectLst/>
                <a:latin typeface="-apple-system"/>
              </a:rPr>
              <a:t>L1 loss function measures the absolute difference between predicted and true values, and it is used in </a:t>
            </a:r>
            <a:r>
              <a:rPr lang="en-US" sz="1400" b="0" i="0" u="none" strike="noStrike" dirty="0">
                <a:solidFill>
                  <a:srgbClr val="FFFFFF"/>
                </a:solidFill>
                <a:effectLst/>
                <a:latin typeface="-apple-system"/>
              </a:rPr>
              <a:t>regression problems</a:t>
            </a:r>
            <a:r>
              <a:rPr lang="en-US" sz="1400" b="0" i="0" dirty="0">
                <a:solidFill>
                  <a:srgbClr val="FFFFFF"/>
                </a:solidFill>
                <a:effectLst/>
                <a:latin typeface="-apple-system"/>
              </a:rPr>
              <a:t>.</a:t>
            </a:r>
          </a:p>
          <a:p>
            <a:pPr>
              <a:lnSpc>
                <a:spcPct val="110000"/>
              </a:lnSpc>
              <a:buFont typeface="+mj-lt"/>
              <a:buAutoNum type="arabicPeriod"/>
            </a:pPr>
            <a:r>
              <a:rPr lang="en-US" sz="1400" b="0" i="0" dirty="0">
                <a:solidFill>
                  <a:srgbClr val="FFFFFF"/>
                </a:solidFill>
                <a:effectLst/>
                <a:latin typeface="-apple-system"/>
              </a:rPr>
              <a:t>It is important to train the </a:t>
            </a:r>
            <a:r>
              <a:rPr lang="en-US" sz="1400" b="0" i="0" u="none" strike="noStrike" dirty="0" err="1">
                <a:solidFill>
                  <a:srgbClr val="FFFFFF"/>
                </a:solidFill>
                <a:effectLst/>
                <a:latin typeface="-apple-system"/>
              </a:rPr>
              <a:t>UNet</a:t>
            </a:r>
            <a:r>
              <a:rPr lang="en-US" sz="1400" b="0" i="0" u="none" strike="noStrike" dirty="0">
                <a:solidFill>
                  <a:srgbClr val="FFFFFF"/>
                </a:solidFill>
                <a:effectLst/>
                <a:latin typeface="-apple-system"/>
              </a:rPr>
              <a:t> model</a:t>
            </a:r>
            <a:r>
              <a:rPr lang="en-US" sz="1400" b="0" i="0" dirty="0">
                <a:solidFill>
                  <a:srgbClr val="FFFFFF"/>
                </a:solidFill>
                <a:effectLst/>
                <a:latin typeface="-apple-system"/>
              </a:rPr>
              <a:t> with these three </a:t>
            </a:r>
            <a:r>
              <a:rPr lang="en-US" sz="1400" b="0" i="0" u="none" strike="noStrike" dirty="0">
                <a:solidFill>
                  <a:srgbClr val="FFFFFF"/>
                </a:solidFill>
                <a:effectLst/>
                <a:latin typeface="-apple-system"/>
              </a:rPr>
              <a:t>loss functions</a:t>
            </a:r>
            <a:r>
              <a:rPr lang="en-US" sz="1400" b="0" i="0" dirty="0">
                <a:solidFill>
                  <a:srgbClr val="FFFFFF"/>
                </a:solidFill>
                <a:effectLst/>
                <a:latin typeface="-apple-system"/>
              </a:rPr>
              <a:t> because they capture different aspects of the problem, and their combination can improve the model's performance.</a:t>
            </a:r>
          </a:p>
          <a:p>
            <a:pPr>
              <a:lnSpc>
                <a:spcPct val="110000"/>
              </a:lnSpc>
              <a:buFont typeface="+mj-lt"/>
              <a:buAutoNum type="arabicPeriod"/>
            </a:pPr>
            <a:r>
              <a:rPr lang="en-US" sz="1400" b="0" i="0" dirty="0">
                <a:solidFill>
                  <a:srgbClr val="FFFFFF"/>
                </a:solidFill>
                <a:effectLst/>
                <a:latin typeface="-apple-system"/>
              </a:rPr>
              <a:t>By using multiple loss functions, the model can learn to balance different objectives, such as </a:t>
            </a:r>
            <a:r>
              <a:rPr lang="en-US" sz="1400" b="0" i="0" u="none" strike="noStrike" dirty="0">
                <a:solidFill>
                  <a:srgbClr val="FFFFFF"/>
                </a:solidFill>
                <a:effectLst/>
                <a:latin typeface="-apple-system"/>
              </a:rPr>
              <a:t>accurate segmentation</a:t>
            </a:r>
            <a:r>
              <a:rPr lang="en-US" sz="1400" b="0" i="0" dirty="0">
                <a:solidFill>
                  <a:srgbClr val="FFFFFF"/>
                </a:solidFill>
                <a:effectLst/>
                <a:latin typeface="-apple-system"/>
              </a:rPr>
              <a:t>, smoothness of the </a:t>
            </a:r>
            <a:r>
              <a:rPr lang="en-US" sz="1400" b="0" i="0" u="none" strike="noStrike" dirty="0">
                <a:solidFill>
                  <a:srgbClr val="FFFFFF"/>
                </a:solidFill>
                <a:effectLst/>
                <a:latin typeface="-apple-system"/>
              </a:rPr>
              <a:t>predicted boundaries</a:t>
            </a:r>
            <a:r>
              <a:rPr lang="en-US" sz="1400" b="0" i="0" dirty="0">
                <a:solidFill>
                  <a:srgbClr val="FFFFFF"/>
                </a:solidFill>
                <a:effectLst/>
                <a:latin typeface="-apple-system"/>
              </a:rPr>
              <a:t>, and overall pixel-level accuracy.</a:t>
            </a:r>
          </a:p>
          <a:p>
            <a:pPr>
              <a:lnSpc>
                <a:spcPct val="110000"/>
              </a:lnSpc>
            </a:pPr>
            <a:endParaRPr lang="en-US" sz="1400" dirty="0">
              <a:solidFill>
                <a:srgbClr val="FFFFFF"/>
              </a:solidFill>
            </a:endParaRPr>
          </a:p>
        </p:txBody>
      </p:sp>
      <p:sp>
        <p:nvSpPr>
          <p:cNvPr id="4" name="Footer Placeholder 3">
            <a:extLst>
              <a:ext uri="{FF2B5EF4-FFF2-40B4-BE49-F238E27FC236}">
                <a16:creationId xmlns:a16="http://schemas.microsoft.com/office/drawing/2014/main" id="{A82D6907-10BA-0500-FC53-CC8F6C2525D8}"/>
              </a:ext>
            </a:extLst>
          </p:cNvPr>
          <p:cNvSpPr>
            <a:spLocks noGrp="1"/>
          </p:cNvSpPr>
          <p:nvPr>
            <p:ph type="ftr" sz="quarter" idx="11"/>
          </p:nvPr>
        </p:nvSpPr>
        <p:spPr>
          <a:xfrm>
            <a:off x="173736" y="6437376"/>
            <a:ext cx="3775914" cy="365125"/>
          </a:xfrm>
        </p:spPr>
        <p:txBody>
          <a:bodyPr>
            <a:normAutofit/>
          </a:bodyPr>
          <a:lstStyle/>
          <a:p>
            <a:pPr>
              <a:spcAft>
                <a:spcPts val="600"/>
              </a:spcAft>
            </a:pPr>
            <a:r>
              <a:rPr lang="en-US">
                <a:solidFill>
                  <a:srgbClr val="FFFFFF"/>
                </a:solidFill>
              </a:rPr>
              <a:t>EL MAHMOUD Yazan          PRATI Andrea</a:t>
            </a:r>
          </a:p>
        </p:txBody>
      </p:sp>
      <p:sp>
        <p:nvSpPr>
          <p:cNvPr id="15" name="Freeform: Shape 14">
            <a:extLst>
              <a:ext uri="{FF2B5EF4-FFF2-40B4-BE49-F238E27FC236}">
                <a16:creationId xmlns:a16="http://schemas.microsoft.com/office/drawing/2014/main" id="{B4A844BD-14AA-428F-A577-AF00BC37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B5E57564-AF5B-45C2-9B42-165C77BE8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8368AAD3-0258-8383-585C-E6535F38F02A}"/>
              </a:ext>
            </a:extLst>
          </p:cNvPr>
          <p:cNvSpPr>
            <a:spLocks noGrp="1"/>
          </p:cNvSpPr>
          <p:nvPr>
            <p:ph type="sldNum" sz="quarter" idx="12"/>
          </p:nvPr>
        </p:nvSpPr>
        <p:spPr>
          <a:xfrm>
            <a:off x="11391152" y="6434524"/>
            <a:ext cx="693261" cy="365125"/>
          </a:xfrm>
        </p:spPr>
        <p:txBody>
          <a:bodyPr>
            <a:normAutofit/>
          </a:bodyPr>
          <a:lstStyle/>
          <a:p>
            <a:pPr>
              <a:lnSpc>
                <a:spcPct val="90000"/>
              </a:lnSpc>
              <a:spcAft>
                <a:spcPts val="600"/>
              </a:spcAft>
            </a:pPr>
            <a:fld id="{08AB70BE-1769-45B8-85A6-0C837432C7E6}" type="slidenum">
              <a:rPr lang="en-US" sz="1900">
                <a:solidFill>
                  <a:srgbClr val="FFFFFF"/>
                </a:solidFill>
              </a:rPr>
              <a:pPr>
                <a:lnSpc>
                  <a:spcPct val="90000"/>
                </a:lnSpc>
                <a:spcAft>
                  <a:spcPts val="600"/>
                </a:spcAft>
              </a:pPr>
              <a:t>22</a:t>
            </a:fld>
            <a:endParaRPr lang="en-US" sz="1900">
              <a:solidFill>
                <a:srgbClr val="FFFFFF"/>
              </a:solidFill>
            </a:endParaRPr>
          </a:p>
        </p:txBody>
      </p:sp>
    </p:spTree>
    <p:extLst>
      <p:ext uri="{BB962C8B-B14F-4D97-AF65-F5344CB8AC3E}">
        <p14:creationId xmlns:p14="http://schemas.microsoft.com/office/powerpoint/2010/main" val="273599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3EA7-A2FA-D573-C9F5-CAAE6FB6B468}"/>
              </a:ext>
            </a:extLst>
          </p:cNvPr>
          <p:cNvSpPr>
            <a:spLocks noGrp="1"/>
          </p:cNvSpPr>
          <p:nvPr>
            <p:ph type="title"/>
          </p:nvPr>
        </p:nvSpPr>
        <p:spPr>
          <a:xfrm>
            <a:off x="292697" y="0"/>
            <a:ext cx="9914859" cy="1329004"/>
          </a:xfrm>
        </p:spPr>
        <p:txBody>
          <a:bodyPr/>
          <a:lstStyle/>
          <a:p>
            <a:r>
              <a:rPr lang="en-US" dirty="0"/>
              <a:t>Results </a:t>
            </a:r>
          </a:p>
        </p:txBody>
      </p:sp>
      <p:pic>
        <p:nvPicPr>
          <p:cNvPr id="7" name="Content Placeholder 6">
            <a:extLst>
              <a:ext uri="{FF2B5EF4-FFF2-40B4-BE49-F238E27FC236}">
                <a16:creationId xmlns:a16="http://schemas.microsoft.com/office/drawing/2014/main" id="{F399089D-A72A-E0B2-CE91-5C0FF1296A1D}"/>
              </a:ext>
            </a:extLst>
          </p:cNvPr>
          <p:cNvPicPr>
            <a:picLocks noGrp="1" noChangeAspect="1"/>
          </p:cNvPicPr>
          <p:nvPr>
            <p:ph idx="1"/>
          </p:nvPr>
        </p:nvPicPr>
        <p:blipFill>
          <a:blip r:embed="rId2"/>
          <a:stretch>
            <a:fillRect/>
          </a:stretch>
        </p:blipFill>
        <p:spPr>
          <a:xfrm>
            <a:off x="1873228" y="1109710"/>
            <a:ext cx="8090806" cy="4774106"/>
          </a:xfrm>
        </p:spPr>
      </p:pic>
      <p:sp>
        <p:nvSpPr>
          <p:cNvPr id="4" name="Footer Placeholder 3">
            <a:extLst>
              <a:ext uri="{FF2B5EF4-FFF2-40B4-BE49-F238E27FC236}">
                <a16:creationId xmlns:a16="http://schemas.microsoft.com/office/drawing/2014/main" id="{BF39A666-0AD3-1895-4D17-723A0582DD3E}"/>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CD52025A-7D3F-EC8D-D4FD-D4ECDDD37DC0}"/>
              </a:ext>
            </a:extLst>
          </p:cNvPr>
          <p:cNvSpPr>
            <a:spLocks noGrp="1"/>
          </p:cNvSpPr>
          <p:nvPr>
            <p:ph type="sldNum" sz="quarter" idx="12"/>
          </p:nvPr>
        </p:nvSpPr>
        <p:spPr/>
        <p:txBody>
          <a:bodyPr/>
          <a:lstStyle/>
          <a:p>
            <a:fld id="{08AB70BE-1769-45B8-85A6-0C837432C7E6}" type="slidenum">
              <a:rPr lang="en-US" smtClean="0"/>
              <a:t>23</a:t>
            </a:fld>
            <a:endParaRPr lang="en-US"/>
          </a:p>
        </p:txBody>
      </p:sp>
    </p:spTree>
    <p:extLst>
      <p:ext uri="{BB962C8B-B14F-4D97-AF65-F5344CB8AC3E}">
        <p14:creationId xmlns:p14="http://schemas.microsoft.com/office/powerpoint/2010/main" val="171586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924A-6F86-B0B8-8C15-D86B63AD48B4}"/>
              </a:ext>
            </a:extLst>
          </p:cNvPr>
          <p:cNvSpPr>
            <a:spLocks noGrp="1"/>
          </p:cNvSpPr>
          <p:nvPr>
            <p:ph type="title"/>
          </p:nvPr>
        </p:nvSpPr>
        <p:spPr>
          <a:xfrm>
            <a:off x="827765" y="55499"/>
            <a:ext cx="9914859" cy="1329004"/>
          </a:xfrm>
        </p:spPr>
        <p:txBody>
          <a:bodyPr/>
          <a:lstStyle/>
          <a:p>
            <a:r>
              <a:rPr lang="en-US" dirty="0"/>
              <a:t>Results </a:t>
            </a:r>
          </a:p>
        </p:txBody>
      </p:sp>
      <p:sp>
        <p:nvSpPr>
          <p:cNvPr id="3" name="Content Placeholder 2">
            <a:extLst>
              <a:ext uri="{FF2B5EF4-FFF2-40B4-BE49-F238E27FC236}">
                <a16:creationId xmlns:a16="http://schemas.microsoft.com/office/drawing/2014/main" id="{D46AB64A-0512-55D7-6906-3B097C59E2DE}"/>
              </a:ext>
            </a:extLst>
          </p:cNvPr>
          <p:cNvSpPr>
            <a:spLocks noGrp="1"/>
          </p:cNvSpPr>
          <p:nvPr>
            <p:ph idx="1"/>
          </p:nvPr>
        </p:nvSpPr>
        <p:spPr>
          <a:xfrm>
            <a:off x="906651" y="1168005"/>
            <a:ext cx="9914860" cy="5209548"/>
          </a:xfrm>
        </p:spPr>
        <p:txBody>
          <a:bodyPr>
            <a:normAutofit/>
          </a:bodyPr>
          <a:lstStyle/>
          <a:p>
            <a:r>
              <a:rPr lang="en-US" dirty="0"/>
              <a:t>L1 loss : </a:t>
            </a:r>
          </a:p>
          <a:p>
            <a:endParaRPr lang="en-US" dirty="0"/>
          </a:p>
          <a:p>
            <a:endParaRPr lang="en-US" dirty="0"/>
          </a:p>
          <a:p>
            <a:endParaRPr lang="en-US" dirty="0"/>
          </a:p>
          <a:p>
            <a:endParaRPr lang="en-US" dirty="0"/>
          </a:p>
          <a:p>
            <a:r>
              <a:rPr lang="en-US" dirty="0"/>
              <a:t>Binary Cross Entropy :</a:t>
            </a:r>
          </a:p>
          <a:p>
            <a:endParaRPr lang="en-US" dirty="0"/>
          </a:p>
          <a:p>
            <a:endParaRPr lang="en-US" dirty="0"/>
          </a:p>
          <a:p>
            <a:r>
              <a:rPr lang="en-US" dirty="0"/>
              <a:t>Dice loss :  </a:t>
            </a:r>
          </a:p>
          <a:p>
            <a:endParaRPr lang="en-US" dirty="0"/>
          </a:p>
          <a:p>
            <a:endParaRPr lang="en-US" dirty="0"/>
          </a:p>
        </p:txBody>
      </p:sp>
      <p:sp>
        <p:nvSpPr>
          <p:cNvPr id="4" name="Footer Placeholder 3">
            <a:extLst>
              <a:ext uri="{FF2B5EF4-FFF2-40B4-BE49-F238E27FC236}">
                <a16:creationId xmlns:a16="http://schemas.microsoft.com/office/drawing/2014/main" id="{D804874E-ACC4-CCE9-1A25-EBCFA81FB77C}"/>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BAA0709C-6018-9845-22B0-DC57CC69DDA8}"/>
              </a:ext>
            </a:extLst>
          </p:cNvPr>
          <p:cNvSpPr>
            <a:spLocks noGrp="1"/>
          </p:cNvSpPr>
          <p:nvPr>
            <p:ph type="sldNum" sz="quarter" idx="12"/>
          </p:nvPr>
        </p:nvSpPr>
        <p:spPr/>
        <p:txBody>
          <a:bodyPr/>
          <a:lstStyle/>
          <a:p>
            <a:fld id="{08AB70BE-1769-45B8-85A6-0C837432C7E6}" type="slidenum">
              <a:rPr lang="en-US" smtClean="0"/>
              <a:t>24</a:t>
            </a:fld>
            <a:endParaRPr lang="en-US"/>
          </a:p>
        </p:txBody>
      </p:sp>
      <p:pic>
        <p:nvPicPr>
          <p:cNvPr id="9" name="Picture 8">
            <a:extLst>
              <a:ext uri="{FF2B5EF4-FFF2-40B4-BE49-F238E27FC236}">
                <a16:creationId xmlns:a16="http://schemas.microsoft.com/office/drawing/2014/main" id="{D28B2855-A164-7E67-D714-F71931ACE60A}"/>
              </a:ext>
            </a:extLst>
          </p:cNvPr>
          <p:cNvPicPr>
            <a:picLocks noChangeAspect="1"/>
          </p:cNvPicPr>
          <p:nvPr/>
        </p:nvPicPr>
        <p:blipFill>
          <a:blip r:embed="rId2"/>
          <a:stretch>
            <a:fillRect/>
          </a:stretch>
        </p:blipFill>
        <p:spPr>
          <a:xfrm>
            <a:off x="4532657" y="302334"/>
            <a:ext cx="5776917" cy="2164337"/>
          </a:xfrm>
          <a:prstGeom prst="rect">
            <a:avLst/>
          </a:prstGeom>
        </p:spPr>
      </p:pic>
      <p:pic>
        <p:nvPicPr>
          <p:cNvPr id="11" name="Picture 10">
            <a:extLst>
              <a:ext uri="{FF2B5EF4-FFF2-40B4-BE49-F238E27FC236}">
                <a16:creationId xmlns:a16="http://schemas.microsoft.com/office/drawing/2014/main" id="{A15BFBD8-A17F-B5B3-7D4F-DF319469B303}"/>
              </a:ext>
            </a:extLst>
          </p:cNvPr>
          <p:cNvPicPr>
            <a:picLocks noChangeAspect="1"/>
          </p:cNvPicPr>
          <p:nvPr/>
        </p:nvPicPr>
        <p:blipFill>
          <a:blip r:embed="rId3"/>
          <a:stretch>
            <a:fillRect/>
          </a:stretch>
        </p:blipFill>
        <p:spPr>
          <a:xfrm>
            <a:off x="4602053" y="2466671"/>
            <a:ext cx="5707521" cy="2164337"/>
          </a:xfrm>
          <a:prstGeom prst="rect">
            <a:avLst/>
          </a:prstGeom>
        </p:spPr>
      </p:pic>
      <p:pic>
        <p:nvPicPr>
          <p:cNvPr id="13" name="Picture 12">
            <a:extLst>
              <a:ext uri="{FF2B5EF4-FFF2-40B4-BE49-F238E27FC236}">
                <a16:creationId xmlns:a16="http://schemas.microsoft.com/office/drawing/2014/main" id="{708A282C-4D25-DDC0-8E35-0C9B85FC4041}"/>
              </a:ext>
            </a:extLst>
          </p:cNvPr>
          <p:cNvPicPr>
            <a:picLocks noChangeAspect="1"/>
          </p:cNvPicPr>
          <p:nvPr/>
        </p:nvPicPr>
        <p:blipFill>
          <a:blip r:embed="rId4"/>
          <a:stretch>
            <a:fillRect/>
          </a:stretch>
        </p:blipFill>
        <p:spPr>
          <a:xfrm>
            <a:off x="4532657" y="4607826"/>
            <a:ext cx="5859826" cy="2164337"/>
          </a:xfrm>
          <a:prstGeom prst="rect">
            <a:avLst/>
          </a:prstGeom>
        </p:spPr>
      </p:pic>
    </p:spTree>
    <p:extLst>
      <p:ext uri="{BB962C8B-B14F-4D97-AF65-F5344CB8AC3E}">
        <p14:creationId xmlns:p14="http://schemas.microsoft.com/office/powerpoint/2010/main" val="1095530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354E4A1-6024-4D18-89EA-EB7EF53D3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84965AF-C953-45C8-BD68-12F8B588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56" y="0"/>
            <a:ext cx="12186844" cy="2128964"/>
          </a:xfrm>
          <a:custGeom>
            <a:avLst/>
            <a:gdLst>
              <a:gd name="connsiteX0" fmla="*/ 0 w 12186844"/>
              <a:gd name="connsiteY0" fmla="*/ 0 h 2128964"/>
              <a:gd name="connsiteX1" fmla="*/ 12186844 w 12186844"/>
              <a:gd name="connsiteY1" fmla="*/ 0 h 2128964"/>
              <a:gd name="connsiteX2" fmla="*/ 12186844 w 12186844"/>
              <a:gd name="connsiteY2" fmla="*/ 2128964 h 2128964"/>
              <a:gd name="connsiteX3" fmla="*/ 2247277 w 12186844"/>
              <a:gd name="connsiteY3" fmla="*/ 2128964 h 2128964"/>
              <a:gd name="connsiteX4" fmla="*/ 2326545 w 12186844"/>
              <a:gd name="connsiteY4" fmla="*/ 2125211 h 2128964"/>
              <a:gd name="connsiteX5" fmla="*/ 2191729 w 12186844"/>
              <a:gd name="connsiteY5" fmla="*/ 2118828 h 2128964"/>
              <a:gd name="connsiteX6" fmla="*/ 66975 w 12186844"/>
              <a:gd name="connsiteY6" fmla="*/ 349781 h 212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6844" h="2128964">
                <a:moveTo>
                  <a:pt x="0" y="0"/>
                </a:moveTo>
                <a:lnTo>
                  <a:pt x="12186844" y="0"/>
                </a:lnTo>
                <a:lnTo>
                  <a:pt x="12186844" y="2128964"/>
                </a:lnTo>
                <a:lnTo>
                  <a:pt x="2247277" y="2128964"/>
                </a:lnTo>
                <a:lnTo>
                  <a:pt x="2326545" y="2125211"/>
                </a:lnTo>
                <a:lnTo>
                  <a:pt x="2191729" y="2118828"/>
                </a:lnTo>
                <a:cubicBezTo>
                  <a:pt x="1174891" y="2022044"/>
                  <a:pt x="338983" y="1304706"/>
                  <a:pt x="66975" y="3497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DECE677-C1FD-4829-8D4A-3C19A04A3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3672" y="0"/>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62DBC6-4C7A-A6FE-99DE-AE83416240C4}"/>
              </a:ext>
            </a:extLst>
          </p:cNvPr>
          <p:cNvSpPr>
            <a:spLocks noGrp="1"/>
          </p:cNvSpPr>
          <p:nvPr>
            <p:ph type="title"/>
          </p:nvPr>
        </p:nvSpPr>
        <p:spPr>
          <a:xfrm>
            <a:off x="914400" y="510988"/>
            <a:ext cx="9344578" cy="1156448"/>
          </a:xfrm>
        </p:spPr>
        <p:txBody>
          <a:bodyPr>
            <a:normAutofit/>
          </a:bodyPr>
          <a:lstStyle/>
          <a:p>
            <a:r>
              <a:rPr lang="en-US">
                <a:solidFill>
                  <a:srgbClr val="FFFFFF"/>
                </a:solidFill>
              </a:rPr>
              <a:t>Comparing batch test size </a:t>
            </a:r>
          </a:p>
        </p:txBody>
      </p:sp>
      <p:sp>
        <p:nvSpPr>
          <p:cNvPr id="3" name="Content Placeholder 2">
            <a:extLst>
              <a:ext uri="{FF2B5EF4-FFF2-40B4-BE49-F238E27FC236}">
                <a16:creationId xmlns:a16="http://schemas.microsoft.com/office/drawing/2014/main" id="{66DA9DDE-C1C5-04FE-A809-A39EC0D3388A}"/>
              </a:ext>
            </a:extLst>
          </p:cNvPr>
          <p:cNvSpPr>
            <a:spLocks noGrp="1"/>
          </p:cNvSpPr>
          <p:nvPr>
            <p:ph idx="1"/>
          </p:nvPr>
        </p:nvSpPr>
        <p:spPr>
          <a:xfrm>
            <a:off x="914400" y="2593074"/>
            <a:ext cx="5589767" cy="3579126"/>
          </a:xfrm>
        </p:spPr>
        <p:txBody>
          <a:bodyPr>
            <a:normAutofit/>
          </a:bodyPr>
          <a:lstStyle/>
          <a:p>
            <a:pPr>
              <a:lnSpc>
                <a:spcPct val="110000"/>
              </a:lnSpc>
            </a:pPr>
            <a:r>
              <a:rPr lang="en-US" b="0" i="0" dirty="0">
                <a:effectLst/>
                <a:latin typeface="-apple-system"/>
              </a:rPr>
              <a:t>Changing the </a:t>
            </a:r>
            <a:r>
              <a:rPr lang="en-US" b="0" i="0" u="none" strike="noStrike" dirty="0">
                <a:effectLst/>
                <a:latin typeface="-apple-system"/>
              </a:rPr>
              <a:t>batch size</a:t>
            </a:r>
            <a:r>
              <a:rPr lang="en-US" b="0" i="0" dirty="0">
                <a:effectLst/>
                <a:latin typeface="-apple-system"/>
              </a:rPr>
              <a:t> during testing can affect </a:t>
            </a:r>
            <a:r>
              <a:rPr lang="en-US" b="0" i="0" u="none" strike="noStrike" dirty="0">
                <a:effectLst/>
                <a:latin typeface="-apple-system"/>
              </a:rPr>
              <a:t>testing speed</a:t>
            </a:r>
            <a:r>
              <a:rPr lang="en-US" b="0" i="0" dirty="0">
                <a:effectLst/>
                <a:latin typeface="-apple-system"/>
              </a:rPr>
              <a:t>, </a:t>
            </a:r>
            <a:r>
              <a:rPr lang="en-US" b="0" i="0" u="none" strike="noStrike" dirty="0">
                <a:effectLst/>
                <a:latin typeface="-apple-system"/>
              </a:rPr>
              <a:t>memory usage</a:t>
            </a:r>
            <a:r>
              <a:rPr lang="en-US" b="0" i="0" dirty="0">
                <a:effectLst/>
                <a:latin typeface="-apple-system"/>
              </a:rPr>
              <a:t>, and </a:t>
            </a:r>
            <a:r>
              <a:rPr lang="en-US" b="0" i="0" u="none" strike="noStrike" dirty="0">
                <a:effectLst/>
                <a:latin typeface="-apple-system"/>
              </a:rPr>
              <a:t>prediction accuracy</a:t>
            </a:r>
            <a:r>
              <a:rPr lang="en-US" b="0" i="0" dirty="0">
                <a:effectLst/>
                <a:latin typeface="-apple-system"/>
              </a:rPr>
              <a:t>. Smaller batch sizes result in </a:t>
            </a:r>
            <a:r>
              <a:rPr lang="en-US" b="0" i="0" u="none" strike="noStrike" dirty="0">
                <a:effectLst/>
                <a:latin typeface="-apple-system"/>
              </a:rPr>
              <a:t>slower testing times</a:t>
            </a:r>
            <a:r>
              <a:rPr lang="en-US" b="0" i="0" dirty="0">
                <a:effectLst/>
                <a:latin typeface="-apple-system"/>
              </a:rPr>
              <a:t> and more </a:t>
            </a:r>
            <a:r>
              <a:rPr lang="en-US" b="0" i="0" u="none" strike="noStrike" dirty="0">
                <a:effectLst/>
                <a:latin typeface="-apple-system"/>
              </a:rPr>
              <a:t>noisy predictions</a:t>
            </a:r>
            <a:r>
              <a:rPr lang="en-US" b="0" i="0" dirty="0">
                <a:effectLst/>
                <a:latin typeface="-apple-system"/>
              </a:rPr>
              <a:t>, while </a:t>
            </a:r>
            <a:r>
              <a:rPr lang="en-US" b="0" i="0" u="none" strike="noStrike" dirty="0">
                <a:effectLst/>
                <a:latin typeface="-apple-system"/>
              </a:rPr>
              <a:t>larger batch sizes</a:t>
            </a:r>
            <a:r>
              <a:rPr lang="en-US" b="0" i="0" dirty="0">
                <a:effectLst/>
                <a:latin typeface="-apple-system"/>
              </a:rPr>
              <a:t> can speed up testing but may require more memory and produce more stable, accurate predictions. It's best to experiment with different </a:t>
            </a:r>
            <a:r>
              <a:rPr lang="en-US" b="0" i="0" u="none" strike="noStrike" dirty="0">
                <a:effectLst/>
                <a:latin typeface="-apple-system"/>
              </a:rPr>
              <a:t>batch sizes</a:t>
            </a:r>
            <a:r>
              <a:rPr lang="en-US" b="0" i="0" dirty="0">
                <a:effectLst/>
                <a:latin typeface="-apple-system"/>
              </a:rPr>
              <a:t> to find the optimal balance for a specific model and dataset.</a:t>
            </a:r>
            <a:endParaRPr lang="en-US" dirty="0"/>
          </a:p>
        </p:txBody>
      </p:sp>
      <p:pic>
        <p:nvPicPr>
          <p:cNvPr id="9" name="Graphic 8" descr="Test tubes">
            <a:extLst>
              <a:ext uri="{FF2B5EF4-FFF2-40B4-BE49-F238E27FC236}">
                <a16:creationId xmlns:a16="http://schemas.microsoft.com/office/drawing/2014/main" id="{DC4E86E2-339A-9349-AAC3-DE6EC866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4457" y="2593075"/>
            <a:ext cx="3583888" cy="3583888"/>
          </a:xfrm>
          <a:prstGeom prst="rect">
            <a:avLst/>
          </a:prstGeom>
        </p:spPr>
      </p:pic>
      <p:sp>
        <p:nvSpPr>
          <p:cNvPr id="4" name="Footer Placeholder 3">
            <a:extLst>
              <a:ext uri="{FF2B5EF4-FFF2-40B4-BE49-F238E27FC236}">
                <a16:creationId xmlns:a16="http://schemas.microsoft.com/office/drawing/2014/main" id="{91463DCE-E190-6499-04BB-568674C82539}"/>
              </a:ext>
            </a:extLst>
          </p:cNvPr>
          <p:cNvSpPr>
            <a:spLocks noGrp="1"/>
          </p:cNvSpPr>
          <p:nvPr>
            <p:ph type="ftr" sz="quarter" idx="11"/>
          </p:nvPr>
        </p:nvSpPr>
        <p:spPr>
          <a:xfrm>
            <a:off x="173736" y="6437376"/>
            <a:ext cx="3775914" cy="365125"/>
          </a:xfrm>
        </p:spPr>
        <p:txBody>
          <a:bodyPr>
            <a:normAutofit/>
          </a:bodyPr>
          <a:lstStyle/>
          <a:p>
            <a:pPr>
              <a:spcAft>
                <a:spcPts val="600"/>
              </a:spcAft>
            </a:pPr>
            <a:r>
              <a:rPr lang="en-US"/>
              <a:t>EL MAHMOUD Yazan          PRATI Andrea</a:t>
            </a:r>
          </a:p>
        </p:txBody>
      </p:sp>
      <p:sp>
        <p:nvSpPr>
          <p:cNvPr id="5" name="Slide Number Placeholder 4">
            <a:extLst>
              <a:ext uri="{FF2B5EF4-FFF2-40B4-BE49-F238E27FC236}">
                <a16:creationId xmlns:a16="http://schemas.microsoft.com/office/drawing/2014/main" id="{1DC4E5C3-370D-31F9-0DF1-A067DE0EF6DB}"/>
              </a:ext>
            </a:extLst>
          </p:cNvPr>
          <p:cNvSpPr>
            <a:spLocks noGrp="1"/>
          </p:cNvSpPr>
          <p:nvPr>
            <p:ph type="sldNum" sz="quarter" idx="12"/>
          </p:nvPr>
        </p:nvSpPr>
        <p:spPr>
          <a:xfrm>
            <a:off x="11391152" y="6434524"/>
            <a:ext cx="693261" cy="365125"/>
          </a:xfrm>
        </p:spPr>
        <p:txBody>
          <a:bodyP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25</a:t>
            </a:fld>
            <a:endParaRPr lang="en-US" sz="1900">
              <a:solidFill>
                <a:schemeClr val="accent2"/>
              </a:solidFill>
            </a:endParaRPr>
          </a:p>
        </p:txBody>
      </p:sp>
    </p:spTree>
    <p:extLst>
      <p:ext uri="{BB962C8B-B14F-4D97-AF65-F5344CB8AC3E}">
        <p14:creationId xmlns:p14="http://schemas.microsoft.com/office/powerpoint/2010/main" val="3563436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0B241-76D4-25BB-F82D-84150682667C}"/>
              </a:ext>
            </a:extLst>
          </p:cNvPr>
          <p:cNvSpPr>
            <a:spLocks noGrp="1"/>
          </p:cNvSpPr>
          <p:nvPr>
            <p:ph type="title"/>
          </p:nvPr>
        </p:nvSpPr>
        <p:spPr/>
        <p:txBody>
          <a:bodyPr/>
          <a:lstStyle/>
          <a:p>
            <a:r>
              <a:rPr lang="en-US" dirty="0"/>
              <a:t>Results </a:t>
            </a:r>
          </a:p>
        </p:txBody>
      </p:sp>
      <p:pic>
        <p:nvPicPr>
          <p:cNvPr id="7" name="Content Placeholder 6">
            <a:extLst>
              <a:ext uri="{FF2B5EF4-FFF2-40B4-BE49-F238E27FC236}">
                <a16:creationId xmlns:a16="http://schemas.microsoft.com/office/drawing/2014/main" id="{778ACB60-4754-2988-A121-D07387163771}"/>
              </a:ext>
            </a:extLst>
          </p:cNvPr>
          <p:cNvPicPr>
            <a:picLocks noGrp="1" noChangeAspect="1"/>
          </p:cNvPicPr>
          <p:nvPr>
            <p:ph idx="1"/>
          </p:nvPr>
        </p:nvPicPr>
        <p:blipFill>
          <a:blip r:embed="rId2"/>
          <a:stretch>
            <a:fillRect/>
          </a:stretch>
        </p:blipFill>
        <p:spPr>
          <a:xfrm>
            <a:off x="914400" y="2130912"/>
            <a:ext cx="9915525" cy="3701076"/>
          </a:xfrm>
        </p:spPr>
      </p:pic>
      <p:sp>
        <p:nvSpPr>
          <p:cNvPr id="4" name="Footer Placeholder 3">
            <a:extLst>
              <a:ext uri="{FF2B5EF4-FFF2-40B4-BE49-F238E27FC236}">
                <a16:creationId xmlns:a16="http://schemas.microsoft.com/office/drawing/2014/main" id="{90FCC6EF-0461-443F-45FB-B5EB531FFC65}"/>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075069D1-16E2-6FFB-A7DF-D8D4A77993A3}"/>
              </a:ext>
            </a:extLst>
          </p:cNvPr>
          <p:cNvSpPr>
            <a:spLocks noGrp="1"/>
          </p:cNvSpPr>
          <p:nvPr>
            <p:ph type="sldNum" sz="quarter" idx="12"/>
          </p:nvPr>
        </p:nvSpPr>
        <p:spPr/>
        <p:txBody>
          <a:bodyPr/>
          <a:lstStyle/>
          <a:p>
            <a:fld id="{08AB70BE-1769-45B8-85A6-0C837432C7E6}" type="slidenum">
              <a:rPr lang="en-US" smtClean="0"/>
              <a:t>26</a:t>
            </a:fld>
            <a:endParaRPr lang="en-US"/>
          </a:p>
        </p:txBody>
      </p:sp>
    </p:spTree>
    <p:extLst>
      <p:ext uri="{BB962C8B-B14F-4D97-AF65-F5344CB8AC3E}">
        <p14:creationId xmlns:p14="http://schemas.microsoft.com/office/powerpoint/2010/main" val="84154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7564-7F76-810A-4F6A-C3FA92E7D4FF}"/>
              </a:ext>
            </a:extLst>
          </p:cNvPr>
          <p:cNvSpPr>
            <a:spLocks noGrp="1"/>
          </p:cNvSpPr>
          <p:nvPr>
            <p:ph type="title"/>
          </p:nvPr>
        </p:nvSpPr>
        <p:spPr/>
        <p:txBody>
          <a:bodyPr/>
          <a:lstStyle/>
          <a:p>
            <a:r>
              <a:rPr lang="en-US" dirty="0"/>
              <a:t>Changing learning rate </a:t>
            </a:r>
          </a:p>
        </p:txBody>
      </p:sp>
      <p:sp>
        <p:nvSpPr>
          <p:cNvPr id="3" name="Content Placeholder 2">
            <a:extLst>
              <a:ext uri="{FF2B5EF4-FFF2-40B4-BE49-F238E27FC236}">
                <a16:creationId xmlns:a16="http://schemas.microsoft.com/office/drawing/2014/main" id="{B2D4A90A-1B6E-AC60-D1B1-7CE7F058B98D}"/>
              </a:ext>
            </a:extLst>
          </p:cNvPr>
          <p:cNvSpPr>
            <a:spLocks noGrp="1"/>
          </p:cNvSpPr>
          <p:nvPr>
            <p:ph idx="1"/>
          </p:nvPr>
        </p:nvSpPr>
        <p:spPr/>
        <p:txBody>
          <a:bodyPr/>
          <a:lstStyle/>
          <a:p>
            <a:r>
              <a:rPr lang="en-US" b="0" i="0" dirty="0">
                <a:solidFill>
                  <a:srgbClr val="050E17"/>
                </a:solidFill>
                <a:effectLst/>
                <a:latin typeface="-apple-system"/>
              </a:rPr>
              <a:t>Changing the </a:t>
            </a:r>
            <a:r>
              <a:rPr lang="en-US" b="0" i="0" u="none" strike="noStrike" dirty="0">
                <a:effectLst/>
                <a:latin typeface="-apple-system"/>
              </a:rPr>
              <a:t>learning rate</a:t>
            </a:r>
            <a:r>
              <a:rPr lang="en-US" b="0" i="0" dirty="0">
                <a:solidFill>
                  <a:srgbClr val="050E17"/>
                </a:solidFill>
                <a:effectLst/>
                <a:latin typeface="-apple-system"/>
              </a:rPr>
              <a:t> can significantly impact the training process and the performance of the model. A learning rate that is too high can cause overshooting, while a learning rate that is too low can result in slow convergence or suboptimal solutions. To find an appropriate learning rate, it is necessary to experiment with different values and learning rate schedules. </a:t>
            </a:r>
            <a:r>
              <a:rPr lang="en-US" b="0" i="0" u="none" strike="noStrike" dirty="0">
                <a:effectLst/>
                <a:latin typeface="-apple-system"/>
              </a:rPr>
              <a:t>Adaptive learning rate methods</a:t>
            </a:r>
            <a:r>
              <a:rPr lang="en-US" b="0" i="0" dirty="0">
                <a:solidFill>
                  <a:srgbClr val="050E17"/>
                </a:solidFill>
                <a:effectLst/>
                <a:latin typeface="-apple-system"/>
              </a:rPr>
              <a:t>, like </a:t>
            </a:r>
            <a:r>
              <a:rPr lang="en-US" b="0" i="0" u="none" strike="noStrike" dirty="0">
                <a:effectLst/>
                <a:latin typeface="-apple-system"/>
              </a:rPr>
              <a:t>Adam</a:t>
            </a:r>
            <a:r>
              <a:rPr lang="en-US" b="0" i="0" dirty="0">
                <a:solidFill>
                  <a:srgbClr val="050E17"/>
                </a:solidFill>
                <a:effectLst/>
                <a:latin typeface="-apple-system"/>
              </a:rPr>
              <a:t> or </a:t>
            </a:r>
            <a:r>
              <a:rPr lang="en-US" b="0" i="0" u="none" strike="noStrike" dirty="0">
                <a:effectLst/>
                <a:latin typeface="-apple-system"/>
              </a:rPr>
              <a:t>RMSprop</a:t>
            </a:r>
            <a:r>
              <a:rPr lang="en-US" b="0" i="0" dirty="0">
                <a:solidFill>
                  <a:srgbClr val="050E17"/>
                </a:solidFill>
                <a:effectLst/>
                <a:latin typeface="-apple-system"/>
              </a:rPr>
              <a:t>, can automatically adjust the learning rate during training, reducing the need for manual tuning.</a:t>
            </a:r>
            <a:endParaRPr lang="en-US" dirty="0"/>
          </a:p>
        </p:txBody>
      </p:sp>
      <p:sp>
        <p:nvSpPr>
          <p:cNvPr id="4" name="Footer Placeholder 3">
            <a:extLst>
              <a:ext uri="{FF2B5EF4-FFF2-40B4-BE49-F238E27FC236}">
                <a16:creationId xmlns:a16="http://schemas.microsoft.com/office/drawing/2014/main" id="{4614D842-2A47-6414-E420-D769A5074AB0}"/>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397A152E-4224-6934-869D-2251052B5876}"/>
              </a:ext>
            </a:extLst>
          </p:cNvPr>
          <p:cNvSpPr>
            <a:spLocks noGrp="1"/>
          </p:cNvSpPr>
          <p:nvPr>
            <p:ph type="sldNum" sz="quarter" idx="12"/>
          </p:nvPr>
        </p:nvSpPr>
        <p:spPr/>
        <p:txBody>
          <a:bodyPr/>
          <a:lstStyle/>
          <a:p>
            <a:fld id="{08AB70BE-1769-45B8-85A6-0C837432C7E6}" type="slidenum">
              <a:rPr lang="en-US" smtClean="0"/>
              <a:t>27</a:t>
            </a:fld>
            <a:endParaRPr lang="en-US"/>
          </a:p>
        </p:txBody>
      </p:sp>
    </p:spTree>
    <p:extLst>
      <p:ext uri="{BB962C8B-B14F-4D97-AF65-F5344CB8AC3E}">
        <p14:creationId xmlns:p14="http://schemas.microsoft.com/office/powerpoint/2010/main" val="2962675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7209-5D8F-B5AB-E413-47D80C6810B2}"/>
              </a:ext>
            </a:extLst>
          </p:cNvPr>
          <p:cNvSpPr>
            <a:spLocks noGrp="1"/>
          </p:cNvSpPr>
          <p:nvPr>
            <p:ph type="title"/>
          </p:nvPr>
        </p:nvSpPr>
        <p:spPr/>
        <p:txBody>
          <a:bodyPr/>
          <a:lstStyle/>
          <a:p>
            <a:r>
              <a:rPr lang="en-US" dirty="0"/>
              <a:t>Results </a:t>
            </a:r>
          </a:p>
        </p:txBody>
      </p:sp>
      <p:pic>
        <p:nvPicPr>
          <p:cNvPr id="7" name="Content Placeholder 6">
            <a:extLst>
              <a:ext uri="{FF2B5EF4-FFF2-40B4-BE49-F238E27FC236}">
                <a16:creationId xmlns:a16="http://schemas.microsoft.com/office/drawing/2014/main" id="{D63E34CD-B202-49BF-8201-9D5640F9DD68}"/>
              </a:ext>
            </a:extLst>
          </p:cNvPr>
          <p:cNvPicPr>
            <a:picLocks noGrp="1" noChangeAspect="1"/>
          </p:cNvPicPr>
          <p:nvPr>
            <p:ph idx="1"/>
          </p:nvPr>
        </p:nvPicPr>
        <p:blipFill>
          <a:blip r:embed="rId2"/>
          <a:stretch>
            <a:fillRect/>
          </a:stretch>
        </p:blipFill>
        <p:spPr>
          <a:xfrm>
            <a:off x="914400" y="2145131"/>
            <a:ext cx="9915525" cy="3672638"/>
          </a:xfrm>
        </p:spPr>
      </p:pic>
      <p:sp>
        <p:nvSpPr>
          <p:cNvPr id="4" name="Footer Placeholder 3">
            <a:extLst>
              <a:ext uri="{FF2B5EF4-FFF2-40B4-BE49-F238E27FC236}">
                <a16:creationId xmlns:a16="http://schemas.microsoft.com/office/drawing/2014/main" id="{96AAB48E-F813-ED6B-D44A-B42763D07380}"/>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D1D2A5F0-A0AA-145A-A010-E6A5D1E3ED3E}"/>
              </a:ext>
            </a:extLst>
          </p:cNvPr>
          <p:cNvSpPr>
            <a:spLocks noGrp="1"/>
          </p:cNvSpPr>
          <p:nvPr>
            <p:ph type="sldNum" sz="quarter" idx="12"/>
          </p:nvPr>
        </p:nvSpPr>
        <p:spPr/>
        <p:txBody>
          <a:bodyPr/>
          <a:lstStyle/>
          <a:p>
            <a:fld id="{08AB70BE-1769-45B8-85A6-0C837432C7E6}" type="slidenum">
              <a:rPr lang="en-US" smtClean="0"/>
              <a:t>28</a:t>
            </a:fld>
            <a:endParaRPr lang="en-US"/>
          </a:p>
        </p:txBody>
      </p:sp>
    </p:spTree>
    <p:extLst>
      <p:ext uri="{BB962C8B-B14F-4D97-AF65-F5344CB8AC3E}">
        <p14:creationId xmlns:p14="http://schemas.microsoft.com/office/powerpoint/2010/main" val="2103025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F587-3864-43AF-9A23-62F2C425AF2A}"/>
              </a:ext>
            </a:extLst>
          </p:cNvPr>
          <p:cNvSpPr>
            <a:spLocks noGrp="1"/>
          </p:cNvSpPr>
          <p:nvPr>
            <p:ph type="title"/>
          </p:nvPr>
        </p:nvSpPr>
        <p:spPr/>
        <p:txBody>
          <a:bodyPr/>
          <a:lstStyle/>
          <a:p>
            <a:r>
              <a:rPr lang="en-US" dirty="0"/>
              <a:t>Results </a:t>
            </a:r>
          </a:p>
        </p:txBody>
      </p:sp>
      <p:sp>
        <p:nvSpPr>
          <p:cNvPr id="4" name="Footer Placeholder 3">
            <a:extLst>
              <a:ext uri="{FF2B5EF4-FFF2-40B4-BE49-F238E27FC236}">
                <a16:creationId xmlns:a16="http://schemas.microsoft.com/office/drawing/2014/main" id="{9F333C31-38FD-66C6-9B0E-9C661DBBE5D5}"/>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D60AF10F-3CAE-6345-A8A9-8DF90FA5983F}"/>
              </a:ext>
            </a:extLst>
          </p:cNvPr>
          <p:cNvSpPr>
            <a:spLocks noGrp="1"/>
          </p:cNvSpPr>
          <p:nvPr>
            <p:ph type="sldNum" sz="quarter" idx="12"/>
          </p:nvPr>
        </p:nvSpPr>
        <p:spPr/>
        <p:txBody>
          <a:bodyPr/>
          <a:lstStyle/>
          <a:p>
            <a:fld id="{08AB70BE-1769-45B8-85A6-0C837432C7E6}" type="slidenum">
              <a:rPr lang="en-US" smtClean="0"/>
              <a:t>29</a:t>
            </a:fld>
            <a:endParaRPr lang="en-US"/>
          </a:p>
        </p:txBody>
      </p:sp>
      <p:pic>
        <p:nvPicPr>
          <p:cNvPr id="6" name="Content Placeholder 5">
            <a:extLst>
              <a:ext uri="{FF2B5EF4-FFF2-40B4-BE49-F238E27FC236}">
                <a16:creationId xmlns:a16="http://schemas.microsoft.com/office/drawing/2014/main" id="{E620828B-832E-95BA-DB81-81BE0A13F5B8}"/>
              </a:ext>
            </a:extLst>
          </p:cNvPr>
          <p:cNvPicPr>
            <a:picLocks noGrp="1" noChangeAspect="1"/>
          </p:cNvPicPr>
          <p:nvPr>
            <p:ph idx="1"/>
          </p:nvPr>
        </p:nvPicPr>
        <p:blipFill>
          <a:blip r:embed="rId2"/>
          <a:stretch>
            <a:fillRect/>
          </a:stretch>
        </p:blipFill>
        <p:spPr>
          <a:xfrm>
            <a:off x="1157093" y="1919672"/>
            <a:ext cx="9411184" cy="1720938"/>
          </a:xfrm>
          <a:prstGeom prst="rect">
            <a:avLst/>
          </a:prstGeom>
        </p:spPr>
      </p:pic>
      <p:pic>
        <p:nvPicPr>
          <p:cNvPr id="8" name="Picture 7">
            <a:extLst>
              <a:ext uri="{FF2B5EF4-FFF2-40B4-BE49-F238E27FC236}">
                <a16:creationId xmlns:a16="http://schemas.microsoft.com/office/drawing/2014/main" id="{2BB26287-BA63-FA32-4631-BB503431295B}"/>
              </a:ext>
            </a:extLst>
          </p:cNvPr>
          <p:cNvPicPr>
            <a:picLocks noChangeAspect="1"/>
          </p:cNvPicPr>
          <p:nvPr/>
        </p:nvPicPr>
        <p:blipFill>
          <a:blip r:embed="rId3"/>
          <a:stretch>
            <a:fillRect/>
          </a:stretch>
        </p:blipFill>
        <p:spPr>
          <a:xfrm>
            <a:off x="1157093" y="3843268"/>
            <a:ext cx="9385782" cy="1746340"/>
          </a:xfrm>
          <a:prstGeom prst="rect">
            <a:avLst/>
          </a:prstGeom>
        </p:spPr>
      </p:pic>
    </p:spTree>
    <p:extLst>
      <p:ext uri="{BB962C8B-B14F-4D97-AF65-F5344CB8AC3E}">
        <p14:creationId xmlns:p14="http://schemas.microsoft.com/office/powerpoint/2010/main" val="91331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3" name="Rectangle 1032">
            <a:extLst>
              <a:ext uri="{FF2B5EF4-FFF2-40B4-BE49-F238E27FC236}">
                <a16:creationId xmlns:a16="http://schemas.microsoft.com/office/drawing/2014/main" id="{B5B09F67-0226-4836-9B22-AFF94EF63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Shape 1034">
            <a:extLst>
              <a:ext uri="{FF2B5EF4-FFF2-40B4-BE49-F238E27FC236}">
                <a16:creationId xmlns:a16="http://schemas.microsoft.com/office/drawing/2014/main" id="{EF6D18FB-3D39-4747-9ED8-42C5DFAB8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EDCDD4D4-ADBD-45B9-944B-E77CC2584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34"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E9E989-9336-5893-BA96-FC5CC6935638}"/>
              </a:ext>
            </a:extLst>
          </p:cNvPr>
          <p:cNvSpPr>
            <a:spLocks noGrp="1"/>
          </p:cNvSpPr>
          <p:nvPr>
            <p:ph type="title"/>
          </p:nvPr>
        </p:nvSpPr>
        <p:spPr>
          <a:xfrm>
            <a:off x="914400" y="1122362"/>
            <a:ext cx="3814549" cy="3354104"/>
          </a:xfrm>
        </p:spPr>
        <p:txBody>
          <a:bodyPr vert="horz" lIns="91440" tIns="45720" rIns="91440" bIns="45720" rtlCol="0" anchor="b">
            <a:normAutofit/>
          </a:bodyPr>
          <a:lstStyle/>
          <a:p>
            <a:r>
              <a:rPr lang="en-US" sz="4400">
                <a:solidFill>
                  <a:srgbClr val="FFFFFF"/>
                </a:solidFill>
              </a:rPr>
              <a:t>Architecture – U-Net</a:t>
            </a:r>
          </a:p>
        </p:txBody>
      </p:sp>
      <p:pic>
        <p:nvPicPr>
          <p:cNvPr id="1026" name="Picture 2" descr="U-Net: Convolutional Networks for Biomedical Image Segmentation">
            <a:extLst>
              <a:ext uri="{FF2B5EF4-FFF2-40B4-BE49-F238E27FC236}">
                <a16:creationId xmlns:a16="http://schemas.microsoft.com/office/drawing/2014/main" id="{51F717A7-F7E3-CEF8-DD23-923F3FECAE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93052" y="1537292"/>
            <a:ext cx="5689348" cy="37834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488D286-34D1-64F8-2718-44E152A2BFED}"/>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D5549ECA-283C-5FC9-2380-69E3FE81E67D}"/>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3</a:t>
            </a:fld>
            <a:endParaRPr lang="en-US" sz="1900">
              <a:solidFill>
                <a:schemeClr val="accent2"/>
              </a:solidFill>
            </a:endParaRPr>
          </a:p>
        </p:txBody>
      </p:sp>
    </p:spTree>
    <p:extLst>
      <p:ext uri="{BB962C8B-B14F-4D97-AF65-F5344CB8AC3E}">
        <p14:creationId xmlns:p14="http://schemas.microsoft.com/office/powerpoint/2010/main" val="124015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354E4A1-6024-4D18-89EA-EB7EF53D3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84965AF-C953-45C8-BD68-12F8B588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56" y="0"/>
            <a:ext cx="12186844" cy="2128964"/>
          </a:xfrm>
          <a:custGeom>
            <a:avLst/>
            <a:gdLst>
              <a:gd name="connsiteX0" fmla="*/ 0 w 12186844"/>
              <a:gd name="connsiteY0" fmla="*/ 0 h 2128964"/>
              <a:gd name="connsiteX1" fmla="*/ 12186844 w 12186844"/>
              <a:gd name="connsiteY1" fmla="*/ 0 h 2128964"/>
              <a:gd name="connsiteX2" fmla="*/ 12186844 w 12186844"/>
              <a:gd name="connsiteY2" fmla="*/ 2128964 h 2128964"/>
              <a:gd name="connsiteX3" fmla="*/ 2247277 w 12186844"/>
              <a:gd name="connsiteY3" fmla="*/ 2128964 h 2128964"/>
              <a:gd name="connsiteX4" fmla="*/ 2326545 w 12186844"/>
              <a:gd name="connsiteY4" fmla="*/ 2125211 h 2128964"/>
              <a:gd name="connsiteX5" fmla="*/ 2191729 w 12186844"/>
              <a:gd name="connsiteY5" fmla="*/ 2118828 h 2128964"/>
              <a:gd name="connsiteX6" fmla="*/ 66975 w 12186844"/>
              <a:gd name="connsiteY6" fmla="*/ 349781 h 212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6844" h="2128964">
                <a:moveTo>
                  <a:pt x="0" y="0"/>
                </a:moveTo>
                <a:lnTo>
                  <a:pt x="12186844" y="0"/>
                </a:lnTo>
                <a:lnTo>
                  <a:pt x="12186844" y="2128964"/>
                </a:lnTo>
                <a:lnTo>
                  <a:pt x="2247277" y="2128964"/>
                </a:lnTo>
                <a:lnTo>
                  <a:pt x="2326545" y="2125211"/>
                </a:lnTo>
                <a:lnTo>
                  <a:pt x="2191729" y="2118828"/>
                </a:lnTo>
                <a:cubicBezTo>
                  <a:pt x="1174891" y="2022044"/>
                  <a:pt x="338983" y="1304706"/>
                  <a:pt x="66975" y="3497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DECE677-C1FD-4829-8D4A-3C19A04A3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3672" y="0"/>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A48B48-8BAE-9A31-DC91-2BD0D177150E}"/>
              </a:ext>
            </a:extLst>
          </p:cNvPr>
          <p:cNvSpPr>
            <a:spLocks noGrp="1"/>
          </p:cNvSpPr>
          <p:nvPr>
            <p:ph type="title"/>
          </p:nvPr>
        </p:nvSpPr>
        <p:spPr>
          <a:xfrm>
            <a:off x="914400" y="510988"/>
            <a:ext cx="9344578" cy="1156448"/>
          </a:xfrm>
        </p:spPr>
        <p:txBody>
          <a:bodyPr>
            <a:normAutofit/>
          </a:bodyPr>
          <a:lstStyle/>
          <a:p>
            <a:r>
              <a:rPr lang="en-US">
                <a:solidFill>
                  <a:srgbClr val="FFFFFF"/>
                </a:solidFill>
              </a:rPr>
              <a:t>Changing Batch train size </a:t>
            </a:r>
          </a:p>
        </p:txBody>
      </p:sp>
      <p:sp>
        <p:nvSpPr>
          <p:cNvPr id="3" name="Content Placeholder 2">
            <a:extLst>
              <a:ext uri="{FF2B5EF4-FFF2-40B4-BE49-F238E27FC236}">
                <a16:creationId xmlns:a16="http://schemas.microsoft.com/office/drawing/2014/main" id="{8BDB324C-5C22-5DE0-6309-B9E23DC535C7}"/>
              </a:ext>
            </a:extLst>
          </p:cNvPr>
          <p:cNvSpPr>
            <a:spLocks noGrp="1"/>
          </p:cNvSpPr>
          <p:nvPr>
            <p:ph idx="1"/>
          </p:nvPr>
        </p:nvSpPr>
        <p:spPr>
          <a:xfrm>
            <a:off x="914400" y="2593074"/>
            <a:ext cx="5589767" cy="3579126"/>
          </a:xfrm>
        </p:spPr>
        <p:txBody>
          <a:bodyPr>
            <a:normAutofit/>
          </a:bodyPr>
          <a:lstStyle/>
          <a:p>
            <a:pPr>
              <a:lnSpc>
                <a:spcPct val="110000"/>
              </a:lnSpc>
            </a:pPr>
            <a:r>
              <a:rPr lang="en-US" sz="1700" b="0" i="0" dirty="0">
                <a:effectLst/>
                <a:latin typeface="-apple-system"/>
              </a:rPr>
              <a:t>Changing the batch size during training can impact the speed of convergence, memory usage, and overfitting prevention. </a:t>
            </a:r>
            <a:r>
              <a:rPr lang="en-US" sz="1700" b="0" i="0" u="none" strike="noStrike" dirty="0">
                <a:effectLst/>
                <a:latin typeface="-apple-system"/>
              </a:rPr>
              <a:t>Larger batch sizes</a:t>
            </a:r>
            <a:r>
              <a:rPr lang="en-US" sz="1700" b="0" i="0" dirty="0">
                <a:effectLst/>
                <a:latin typeface="-apple-system"/>
              </a:rPr>
              <a:t> can result in faster convergence but may require more memory and may lead to overfitting. </a:t>
            </a:r>
            <a:r>
              <a:rPr lang="en-US" sz="1700" b="0" i="0" u="none" strike="noStrike" dirty="0">
                <a:effectLst/>
                <a:latin typeface="-apple-system"/>
              </a:rPr>
              <a:t>Smaller batch sizes</a:t>
            </a:r>
            <a:r>
              <a:rPr lang="en-US" sz="1700" b="0" i="0" dirty="0">
                <a:effectLst/>
                <a:latin typeface="-apple-system"/>
              </a:rPr>
              <a:t> can prevent overfitting, but may result in slower convergence and longer training times. It's best to experiment with different </a:t>
            </a:r>
            <a:r>
              <a:rPr lang="en-US" sz="1700" b="0" i="0" u="none" strike="noStrike" dirty="0">
                <a:effectLst/>
                <a:latin typeface="-apple-system"/>
              </a:rPr>
              <a:t>batch sizes</a:t>
            </a:r>
            <a:r>
              <a:rPr lang="en-US" sz="1700" b="0" i="0" dirty="0">
                <a:effectLst/>
                <a:latin typeface="-apple-system"/>
              </a:rPr>
              <a:t> to find the optimal balance for a specific model and dataset. Techniques such as gradient accumulation or mixed-precision training can be used to simulate </a:t>
            </a:r>
            <a:r>
              <a:rPr lang="en-US" sz="1700" b="0" i="0" u="none" strike="noStrike" dirty="0">
                <a:effectLst/>
                <a:latin typeface="-apple-system"/>
              </a:rPr>
              <a:t>larger batch</a:t>
            </a:r>
            <a:r>
              <a:rPr lang="en-US" sz="1700" b="0" i="0" dirty="0">
                <a:effectLst/>
                <a:latin typeface="-apple-system"/>
              </a:rPr>
              <a:t> sizes while using less memory.</a:t>
            </a:r>
            <a:endParaRPr lang="en-US" sz="1700" dirty="0"/>
          </a:p>
        </p:txBody>
      </p:sp>
      <p:pic>
        <p:nvPicPr>
          <p:cNvPr id="9" name="Graphic 8" descr="Robot">
            <a:extLst>
              <a:ext uri="{FF2B5EF4-FFF2-40B4-BE49-F238E27FC236}">
                <a16:creationId xmlns:a16="http://schemas.microsoft.com/office/drawing/2014/main" id="{70D7F086-CDE5-EA4A-CBAA-20E692CCA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4457" y="2593075"/>
            <a:ext cx="3583888" cy="3583888"/>
          </a:xfrm>
          <a:prstGeom prst="rect">
            <a:avLst/>
          </a:prstGeom>
        </p:spPr>
      </p:pic>
      <p:sp>
        <p:nvSpPr>
          <p:cNvPr id="4" name="Footer Placeholder 3">
            <a:extLst>
              <a:ext uri="{FF2B5EF4-FFF2-40B4-BE49-F238E27FC236}">
                <a16:creationId xmlns:a16="http://schemas.microsoft.com/office/drawing/2014/main" id="{976DFC9E-D0F2-0E01-E179-2748265CCB43}"/>
              </a:ext>
            </a:extLst>
          </p:cNvPr>
          <p:cNvSpPr>
            <a:spLocks noGrp="1"/>
          </p:cNvSpPr>
          <p:nvPr>
            <p:ph type="ftr" sz="quarter" idx="11"/>
          </p:nvPr>
        </p:nvSpPr>
        <p:spPr>
          <a:xfrm>
            <a:off x="173736" y="6437376"/>
            <a:ext cx="3775914" cy="365125"/>
          </a:xfrm>
        </p:spPr>
        <p:txBody>
          <a:bodyPr>
            <a:normAutofit/>
          </a:bodyPr>
          <a:lstStyle/>
          <a:p>
            <a:pPr>
              <a:spcAft>
                <a:spcPts val="600"/>
              </a:spcAft>
            </a:pPr>
            <a:r>
              <a:rPr lang="en-US"/>
              <a:t>EL MAHMOUD Yazan          PRATI Andrea</a:t>
            </a:r>
          </a:p>
        </p:txBody>
      </p:sp>
      <p:sp>
        <p:nvSpPr>
          <p:cNvPr id="5" name="Slide Number Placeholder 4">
            <a:extLst>
              <a:ext uri="{FF2B5EF4-FFF2-40B4-BE49-F238E27FC236}">
                <a16:creationId xmlns:a16="http://schemas.microsoft.com/office/drawing/2014/main" id="{8421930A-352F-ECE3-778C-862B9D5468A4}"/>
              </a:ext>
            </a:extLst>
          </p:cNvPr>
          <p:cNvSpPr>
            <a:spLocks noGrp="1"/>
          </p:cNvSpPr>
          <p:nvPr>
            <p:ph type="sldNum" sz="quarter" idx="12"/>
          </p:nvPr>
        </p:nvSpPr>
        <p:spPr>
          <a:xfrm>
            <a:off x="11391152" y="6434524"/>
            <a:ext cx="693261" cy="365125"/>
          </a:xfrm>
        </p:spPr>
        <p:txBody>
          <a:bodyP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30</a:t>
            </a:fld>
            <a:endParaRPr lang="en-US" sz="1900">
              <a:solidFill>
                <a:schemeClr val="accent2"/>
              </a:solidFill>
            </a:endParaRPr>
          </a:p>
        </p:txBody>
      </p:sp>
    </p:spTree>
    <p:extLst>
      <p:ext uri="{BB962C8B-B14F-4D97-AF65-F5344CB8AC3E}">
        <p14:creationId xmlns:p14="http://schemas.microsoft.com/office/powerpoint/2010/main" val="3606893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F3A6A-916F-9071-5036-CDECD2A2993B}"/>
              </a:ext>
            </a:extLst>
          </p:cNvPr>
          <p:cNvSpPr>
            <a:spLocks noGrp="1"/>
          </p:cNvSpPr>
          <p:nvPr>
            <p:ph type="title"/>
          </p:nvPr>
        </p:nvSpPr>
        <p:spPr>
          <a:xfrm>
            <a:off x="409311" y="416460"/>
            <a:ext cx="9914859" cy="1329004"/>
          </a:xfrm>
        </p:spPr>
        <p:txBody>
          <a:bodyPr/>
          <a:lstStyle/>
          <a:p>
            <a:r>
              <a:rPr lang="en-US" dirty="0"/>
              <a:t>Results </a:t>
            </a:r>
          </a:p>
        </p:txBody>
      </p:sp>
      <p:pic>
        <p:nvPicPr>
          <p:cNvPr id="7" name="Content Placeholder 6">
            <a:extLst>
              <a:ext uri="{FF2B5EF4-FFF2-40B4-BE49-F238E27FC236}">
                <a16:creationId xmlns:a16="http://schemas.microsoft.com/office/drawing/2014/main" id="{E0189F1B-4498-DEFF-60D1-C62BAC2C7C87}"/>
              </a:ext>
            </a:extLst>
          </p:cNvPr>
          <p:cNvPicPr>
            <a:picLocks noGrp="1" noChangeAspect="1"/>
          </p:cNvPicPr>
          <p:nvPr>
            <p:ph idx="1"/>
          </p:nvPr>
        </p:nvPicPr>
        <p:blipFill>
          <a:blip r:embed="rId2"/>
          <a:stretch>
            <a:fillRect/>
          </a:stretch>
        </p:blipFill>
        <p:spPr>
          <a:xfrm>
            <a:off x="278573" y="1852626"/>
            <a:ext cx="10758083" cy="2041443"/>
          </a:xfrm>
        </p:spPr>
      </p:pic>
      <p:sp>
        <p:nvSpPr>
          <p:cNvPr id="4" name="Footer Placeholder 3">
            <a:extLst>
              <a:ext uri="{FF2B5EF4-FFF2-40B4-BE49-F238E27FC236}">
                <a16:creationId xmlns:a16="http://schemas.microsoft.com/office/drawing/2014/main" id="{4CE7A64A-A49C-803C-5C07-105498A56619}"/>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9F77CBB6-F2AF-D79D-E8C9-7C533BDE6B77}"/>
              </a:ext>
            </a:extLst>
          </p:cNvPr>
          <p:cNvSpPr>
            <a:spLocks noGrp="1"/>
          </p:cNvSpPr>
          <p:nvPr>
            <p:ph type="sldNum" sz="quarter" idx="12"/>
          </p:nvPr>
        </p:nvSpPr>
        <p:spPr/>
        <p:txBody>
          <a:bodyPr/>
          <a:lstStyle/>
          <a:p>
            <a:fld id="{08AB70BE-1769-45B8-85A6-0C837432C7E6}" type="slidenum">
              <a:rPr lang="en-US" smtClean="0"/>
              <a:t>31</a:t>
            </a:fld>
            <a:endParaRPr lang="en-US"/>
          </a:p>
        </p:txBody>
      </p:sp>
      <p:pic>
        <p:nvPicPr>
          <p:cNvPr id="9" name="Picture 8">
            <a:extLst>
              <a:ext uri="{FF2B5EF4-FFF2-40B4-BE49-F238E27FC236}">
                <a16:creationId xmlns:a16="http://schemas.microsoft.com/office/drawing/2014/main" id="{7F81CBE0-E9D2-2F7B-B518-4B8962CF7333}"/>
              </a:ext>
            </a:extLst>
          </p:cNvPr>
          <p:cNvPicPr>
            <a:picLocks noChangeAspect="1"/>
          </p:cNvPicPr>
          <p:nvPr/>
        </p:nvPicPr>
        <p:blipFill>
          <a:blip r:embed="rId3"/>
          <a:stretch>
            <a:fillRect/>
          </a:stretch>
        </p:blipFill>
        <p:spPr>
          <a:xfrm>
            <a:off x="278573" y="4108393"/>
            <a:ext cx="10541542" cy="2114659"/>
          </a:xfrm>
          <a:prstGeom prst="rect">
            <a:avLst/>
          </a:prstGeom>
        </p:spPr>
      </p:pic>
    </p:spTree>
    <p:extLst>
      <p:ext uri="{BB962C8B-B14F-4D97-AF65-F5344CB8AC3E}">
        <p14:creationId xmlns:p14="http://schemas.microsoft.com/office/powerpoint/2010/main" val="3206548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63154B-778D-4A97-B328-36341A52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6852807-850F-4AFA-B3C1-C7E2F1806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914"/>
            <a:ext cx="12192000" cy="6867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54FE1A07-A5FC-4947-88B8-D7BBEEDDD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 y="0"/>
            <a:ext cx="3923248" cy="6853236"/>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5">
            <a:extLst>
              <a:ext uri="{FF2B5EF4-FFF2-40B4-BE49-F238E27FC236}">
                <a16:creationId xmlns:a16="http://schemas.microsoft.com/office/drawing/2014/main" id="{0475B8A0-61D9-46E9-8787-46CEB7D0A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82" y="-6914"/>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345BFCA-92C3-4C8C-AD4E-7C93B21AB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82" y="-6914"/>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A42CB2DF-2926-4309-B0C1-B570F8A03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37191" y="1710167"/>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ADD5268D-4E12-4537-9331-7D63522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37191" y="1710167"/>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3E95947-46E7-E14C-B2AA-560632253715}"/>
              </a:ext>
            </a:extLst>
          </p:cNvPr>
          <p:cNvSpPr>
            <a:spLocks noGrp="1"/>
          </p:cNvSpPr>
          <p:nvPr>
            <p:ph type="title"/>
          </p:nvPr>
        </p:nvSpPr>
        <p:spPr>
          <a:xfrm>
            <a:off x="609600" y="685800"/>
            <a:ext cx="3048000" cy="5491164"/>
          </a:xfrm>
        </p:spPr>
        <p:txBody>
          <a:bodyPr anchor="ctr">
            <a:normAutofit/>
          </a:bodyPr>
          <a:lstStyle/>
          <a:p>
            <a:r>
              <a:rPr lang="en-US">
                <a:solidFill>
                  <a:srgbClr val="FFFFFF"/>
                </a:solidFill>
              </a:rPr>
              <a:t>Changing the number of epochs </a:t>
            </a:r>
          </a:p>
        </p:txBody>
      </p:sp>
      <p:sp>
        <p:nvSpPr>
          <p:cNvPr id="3" name="Content Placeholder 2">
            <a:extLst>
              <a:ext uri="{FF2B5EF4-FFF2-40B4-BE49-F238E27FC236}">
                <a16:creationId xmlns:a16="http://schemas.microsoft.com/office/drawing/2014/main" id="{A977DA8B-0302-67B6-53EE-EA312CF8E644}"/>
              </a:ext>
            </a:extLst>
          </p:cNvPr>
          <p:cNvSpPr>
            <a:spLocks noGrp="1"/>
          </p:cNvSpPr>
          <p:nvPr>
            <p:ph idx="1"/>
          </p:nvPr>
        </p:nvSpPr>
        <p:spPr>
          <a:xfrm>
            <a:off x="5181599" y="685800"/>
            <a:ext cx="5791201" cy="5491164"/>
          </a:xfrm>
        </p:spPr>
        <p:txBody>
          <a:bodyPr anchor="ctr">
            <a:normAutofit/>
          </a:bodyPr>
          <a:lstStyle/>
          <a:p>
            <a:r>
              <a:rPr lang="en-US" b="0" i="0" dirty="0">
                <a:solidFill>
                  <a:srgbClr val="FFFFFF"/>
                </a:solidFill>
                <a:effectLst/>
                <a:latin typeface="-apple-system"/>
              </a:rPr>
              <a:t>Changing the number of epochs can impact the model's performance. Too few epochs can result in underfitting, while too many epochs can lead to overfitting. An appropriate number of epochs should be chosen by monitoring the </a:t>
            </a:r>
            <a:r>
              <a:rPr lang="en-US" b="0" i="0" u="none" strike="noStrike" dirty="0">
                <a:solidFill>
                  <a:srgbClr val="FFFFFF"/>
                </a:solidFill>
                <a:effectLst/>
                <a:latin typeface="-apple-system"/>
              </a:rPr>
              <a:t>loss function</a:t>
            </a:r>
            <a:r>
              <a:rPr lang="en-US" b="0" i="0" dirty="0">
                <a:solidFill>
                  <a:srgbClr val="FFFFFF"/>
                </a:solidFill>
                <a:effectLst/>
                <a:latin typeface="-apple-system"/>
              </a:rPr>
              <a:t> and </a:t>
            </a:r>
            <a:r>
              <a:rPr lang="en-US" b="0" i="0" u="none" strike="noStrike" dirty="0">
                <a:solidFill>
                  <a:srgbClr val="FFFFFF"/>
                </a:solidFill>
                <a:effectLst/>
                <a:latin typeface="-apple-system"/>
              </a:rPr>
              <a:t>performance metrics</a:t>
            </a:r>
            <a:r>
              <a:rPr lang="en-US" b="0" i="0" dirty="0">
                <a:solidFill>
                  <a:srgbClr val="FFFFFF"/>
                </a:solidFill>
                <a:effectLst/>
                <a:latin typeface="-apple-system"/>
              </a:rPr>
              <a:t> on a validation set. Techniques such as early stopping can be used to prevent overfitting and improve </a:t>
            </a:r>
            <a:r>
              <a:rPr lang="en-US" b="0" i="0" u="none" strike="noStrike" dirty="0">
                <a:solidFill>
                  <a:srgbClr val="FFFFFF"/>
                </a:solidFill>
                <a:effectLst/>
                <a:latin typeface="-apple-system"/>
              </a:rPr>
              <a:t>model generalization</a:t>
            </a:r>
            <a:r>
              <a:rPr lang="en-US" b="0" i="0" dirty="0">
                <a:solidFill>
                  <a:srgbClr val="FFFFFF"/>
                </a:solidFill>
                <a:effectLst/>
                <a:latin typeface="-apple-system"/>
              </a:rPr>
              <a:t>.</a:t>
            </a:r>
            <a:endParaRPr lang="en-US" dirty="0">
              <a:solidFill>
                <a:srgbClr val="FFFFFF"/>
              </a:solidFill>
            </a:endParaRPr>
          </a:p>
        </p:txBody>
      </p:sp>
      <p:sp>
        <p:nvSpPr>
          <p:cNvPr id="4" name="Footer Placeholder 3">
            <a:extLst>
              <a:ext uri="{FF2B5EF4-FFF2-40B4-BE49-F238E27FC236}">
                <a16:creationId xmlns:a16="http://schemas.microsoft.com/office/drawing/2014/main" id="{22146058-C76D-7B54-556A-DB4104C5E830}"/>
              </a:ext>
            </a:extLst>
          </p:cNvPr>
          <p:cNvSpPr>
            <a:spLocks noGrp="1"/>
          </p:cNvSpPr>
          <p:nvPr>
            <p:ph type="ftr" sz="quarter" idx="11"/>
          </p:nvPr>
        </p:nvSpPr>
        <p:spPr>
          <a:xfrm>
            <a:off x="173736" y="6437376"/>
            <a:ext cx="3775914" cy="365125"/>
          </a:xfrm>
        </p:spPr>
        <p:txBody>
          <a:bodyPr>
            <a:normAutofit/>
          </a:bodyPr>
          <a:lstStyle/>
          <a:p>
            <a:pPr>
              <a:spcAft>
                <a:spcPts val="600"/>
              </a:spcAft>
            </a:pPr>
            <a:r>
              <a:rPr lang="en-US">
                <a:solidFill>
                  <a:srgbClr val="FFFFFF"/>
                </a:solidFill>
              </a:rPr>
              <a:t>EL MAHMOUD Yazan          PRATI Andrea</a:t>
            </a:r>
          </a:p>
        </p:txBody>
      </p:sp>
      <p:sp>
        <p:nvSpPr>
          <p:cNvPr id="5" name="Slide Number Placeholder 4">
            <a:extLst>
              <a:ext uri="{FF2B5EF4-FFF2-40B4-BE49-F238E27FC236}">
                <a16:creationId xmlns:a16="http://schemas.microsoft.com/office/drawing/2014/main" id="{1722F0C5-7935-C4CF-8734-E223B8A2C402}"/>
              </a:ext>
            </a:extLst>
          </p:cNvPr>
          <p:cNvSpPr>
            <a:spLocks noGrp="1"/>
          </p:cNvSpPr>
          <p:nvPr>
            <p:ph type="sldNum" sz="quarter" idx="12"/>
          </p:nvPr>
        </p:nvSpPr>
        <p:spPr>
          <a:xfrm>
            <a:off x="11391152" y="6434524"/>
            <a:ext cx="693261" cy="365125"/>
          </a:xfrm>
        </p:spPr>
        <p:txBody>
          <a:bodyPr>
            <a:normAutofit/>
          </a:bodyPr>
          <a:lstStyle/>
          <a:p>
            <a:pPr>
              <a:lnSpc>
                <a:spcPct val="90000"/>
              </a:lnSpc>
              <a:spcAft>
                <a:spcPts val="600"/>
              </a:spcAft>
            </a:pPr>
            <a:fld id="{08AB70BE-1769-45B8-85A6-0C837432C7E6}" type="slidenum">
              <a:rPr lang="en-US" sz="1900">
                <a:solidFill>
                  <a:srgbClr val="FFFFFF"/>
                </a:solidFill>
              </a:rPr>
              <a:pPr>
                <a:lnSpc>
                  <a:spcPct val="90000"/>
                </a:lnSpc>
                <a:spcAft>
                  <a:spcPts val="600"/>
                </a:spcAft>
              </a:pPr>
              <a:t>32</a:t>
            </a:fld>
            <a:endParaRPr lang="en-US" sz="1900">
              <a:solidFill>
                <a:srgbClr val="FFFFFF"/>
              </a:solidFill>
            </a:endParaRPr>
          </a:p>
        </p:txBody>
      </p:sp>
    </p:spTree>
    <p:extLst>
      <p:ext uri="{BB962C8B-B14F-4D97-AF65-F5344CB8AC3E}">
        <p14:creationId xmlns:p14="http://schemas.microsoft.com/office/powerpoint/2010/main" val="4198135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5722-3014-1D4B-F48A-554EB0618ECC}"/>
              </a:ext>
            </a:extLst>
          </p:cNvPr>
          <p:cNvSpPr>
            <a:spLocks noGrp="1"/>
          </p:cNvSpPr>
          <p:nvPr>
            <p:ph type="title"/>
          </p:nvPr>
        </p:nvSpPr>
        <p:spPr>
          <a:xfrm>
            <a:off x="781269" y="-114505"/>
            <a:ext cx="9914859" cy="1329004"/>
          </a:xfrm>
        </p:spPr>
        <p:txBody>
          <a:bodyPr/>
          <a:lstStyle/>
          <a:p>
            <a:r>
              <a:rPr lang="en-US" dirty="0"/>
              <a:t>Results </a:t>
            </a:r>
          </a:p>
        </p:txBody>
      </p:sp>
      <p:pic>
        <p:nvPicPr>
          <p:cNvPr id="18" name="Content Placeholder 17">
            <a:extLst>
              <a:ext uri="{FF2B5EF4-FFF2-40B4-BE49-F238E27FC236}">
                <a16:creationId xmlns:a16="http://schemas.microsoft.com/office/drawing/2014/main" id="{736B0D5C-B2E7-A806-07C4-2F9F8D7D83A0}"/>
              </a:ext>
            </a:extLst>
          </p:cNvPr>
          <p:cNvPicPr>
            <a:picLocks noGrp="1" noChangeAspect="1"/>
          </p:cNvPicPr>
          <p:nvPr>
            <p:ph idx="1"/>
          </p:nvPr>
        </p:nvPicPr>
        <p:blipFill>
          <a:blip r:embed="rId2"/>
          <a:stretch>
            <a:fillRect/>
          </a:stretch>
        </p:blipFill>
        <p:spPr>
          <a:xfrm>
            <a:off x="781269" y="1196543"/>
            <a:ext cx="9347680" cy="1720938"/>
          </a:xfrm>
        </p:spPr>
      </p:pic>
      <p:sp>
        <p:nvSpPr>
          <p:cNvPr id="4" name="Footer Placeholder 3">
            <a:extLst>
              <a:ext uri="{FF2B5EF4-FFF2-40B4-BE49-F238E27FC236}">
                <a16:creationId xmlns:a16="http://schemas.microsoft.com/office/drawing/2014/main" id="{C989F900-890F-C82D-A13E-1BC3157BEA4E}"/>
              </a:ext>
            </a:extLst>
          </p:cNvPr>
          <p:cNvSpPr>
            <a:spLocks noGrp="1"/>
          </p:cNvSpPr>
          <p:nvPr>
            <p:ph type="ftr" sz="quarter" idx="11"/>
          </p:nvPr>
        </p:nvSpPr>
        <p:spPr/>
        <p:txBody>
          <a:bodyPr/>
          <a:lstStyle/>
          <a:p>
            <a:r>
              <a:rPr lang="en-US"/>
              <a:t>EL MAHMOUD Yazan          PRATI Andrea</a:t>
            </a:r>
            <a:endParaRPr lang="en-US" dirty="0"/>
          </a:p>
        </p:txBody>
      </p:sp>
      <p:sp>
        <p:nvSpPr>
          <p:cNvPr id="5" name="Slide Number Placeholder 4">
            <a:extLst>
              <a:ext uri="{FF2B5EF4-FFF2-40B4-BE49-F238E27FC236}">
                <a16:creationId xmlns:a16="http://schemas.microsoft.com/office/drawing/2014/main" id="{B2584A7D-5C59-8DB5-871F-FD30F3CD6BF2}"/>
              </a:ext>
            </a:extLst>
          </p:cNvPr>
          <p:cNvSpPr>
            <a:spLocks noGrp="1"/>
          </p:cNvSpPr>
          <p:nvPr>
            <p:ph type="sldNum" sz="quarter" idx="12"/>
          </p:nvPr>
        </p:nvSpPr>
        <p:spPr/>
        <p:txBody>
          <a:bodyPr/>
          <a:lstStyle/>
          <a:p>
            <a:fld id="{08AB70BE-1769-45B8-85A6-0C837432C7E6}" type="slidenum">
              <a:rPr lang="en-US" smtClean="0"/>
              <a:t>33</a:t>
            </a:fld>
            <a:endParaRPr lang="en-US"/>
          </a:p>
        </p:txBody>
      </p:sp>
      <p:pic>
        <p:nvPicPr>
          <p:cNvPr id="20" name="Picture 19">
            <a:extLst>
              <a:ext uri="{FF2B5EF4-FFF2-40B4-BE49-F238E27FC236}">
                <a16:creationId xmlns:a16="http://schemas.microsoft.com/office/drawing/2014/main" id="{D09B744A-CD50-2250-BFD3-CD79AD192C98}"/>
              </a:ext>
            </a:extLst>
          </p:cNvPr>
          <p:cNvPicPr>
            <a:picLocks noChangeAspect="1"/>
          </p:cNvPicPr>
          <p:nvPr/>
        </p:nvPicPr>
        <p:blipFill>
          <a:blip r:embed="rId3"/>
          <a:stretch>
            <a:fillRect/>
          </a:stretch>
        </p:blipFill>
        <p:spPr>
          <a:xfrm>
            <a:off x="717765" y="2917481"/>
            <a:ext cx="9411184" cy="1720938"/>
          </a:xfrm>
          <a:prstGeom prst="rect">
            <a:avLst/>
          </a:prstGeom>
        </p:spPr>
      </p:pic>
    </p:spTree>
    <p:extLst>
      <p:ext uri="{BB962C8B-B14F-4D97-AF65-F5344CB8AC3E}">
        <p14:creationId xmlns:p14="http://schemas.microsoft.com/office/powerpoint/2010/main" val="3775967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B5B09F67-0226-4836-9B22-AFF94EF63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F6D18FB-3D39-4747-9ED8-42C5DFAB8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DCDD4D4-ADBD-45B9-944B-E77CC2584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34"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910DF7-3472-A1B5-F060-941F97F0772F}"/>
              </a:ext>
            </a:extLst>
          </p:cNvPr>
          <p:cNvSpPr>
            <a:spLocks noGrp="1"/>
          </p:cNvSpPr>
          <p:nvPr>
            <p:ph type="title"/>
          </p:nvPr>
        </p:nvSpPr>
        <p:spPr>
          <a:xfrm>
            <a:off x="914400" y="1122362"/>
            <a:ext cx="3814549" cy="3354104"/>
          </a:xfrm>
        </p:spPr>
        <p:txBody>
          <a:bodyPr vert="horz" lIns="91440" tIns="45720" rIns="91440" bIns="45720" rtlCol="0" anchor="b">
            <a:normAutofit/>
          </a:bodyPr>
          <a:lstStyle/>
          <a:p>
            <a:r>
              <a:rPr lang="en-US" sz="4400">
                <a:solidFill>
                  <a:srgbClr val="FFFFFF"/>
                </a:solidFill>
              </a:rPr>
              <a:t>Explanation of the code </a:t>
            </a:r>
          </a:p>
        </p:txBody>
      </p:sp>
      <p:pic>
        <p:nvPicPr>
          <p:cNvPr id="8" name="Content Placeholder 7" descr="A screenshot of a computer program&#10;&#10;Description automatically generated">
            <a:extLst>
              <a:ext uri="{FF2B5EF4-FFF2-40B4-BE49-F238E27FC236}">
                <a16:creationId xmlns:a16="http://schemas.microsoft.com/office/drawing/2014/main" id="{5F51FF84-0CFE-B1AA-6498-04B6E2393FE4}"/>
              </a:ext>
            </a:extLst>
          </p:cNvPr>
          <p:cNvPicPr>
            <a:picLocks noGrp="1" noChangeAspect="1"/>
          </p:cNvPicPr>
          <p:nvPr>
            <p:ph idx="1"/>
          </p:nvPr>
        </p:nvPicPr>
        <p:blipFill>
          <a:blip r:embed="rId2"/>
          <a:stretch>
            <a:fillRect/>
          </a:stretch>
        </p:blipFill>
        <p:spPr>
          <a:xfrm>
            <a:off x="6700900" y="685800"/>
            <a:ext cx="4073651" cy="5486400"/>
          </a:xfrm>
          <a:prstGeom prst="rect">
            <a:avLst/>
          </a:prstGeom>
        </p:spPr>
      </p:pic>
      <p:sp>
        <p:nvSpPr>
          <p:cNvPr id="4" name="Footer Placeholder 3">
            <a:extLst>
              <a:ext uri="{FF2B5EF4-FFF2-40B4-BE49-F238E27FC236}">
                <a16:creationId xmlns:a16="http://schemas.microsoft.com/office/drawing/2014/main" id="{4F22FB2A-F77F-057D-0436-8F8D0A680685}"/>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5D256EC9-01B9-82BD-71A4-85523CEEDBF6}"/>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4</a:t>
            </a:fld>
            <a:endParaRPr lang="en-US" sz="1900">
              <a:solidFill>
                <a:schemeClr val="accent2"/>
              </a:solidFill>
            </a:endParaRPr>
          </a:p>
        </p:txBody>
      </p:sp>
    </p:spTree>
    <p:extLst>
      <p:ext uri="{BB962C8B-B14F-4D97-AF65-F5344CB8AC3E}">
        <p14:creationId xmlns:p14="http://schemas.microsoft.com/office/powerpoint/2010/main" val="2227026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A133AF5A-B1C6-44A0-A3C3-E119A9405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1EA452F5-30E0-5B7A-F7E5-9B208CE04E88}"/>
              </a:ext>
            </a:extLst>
          </p:cNvPr>
          <p:cNvPicPr>
            <a:picLocks noGrp="1" noChangeAspect="1"/>
          </p:cNvPicPr>
          <p:nvPr>
            <p:ph idx="1"/>
          </p:nvPr>
        </p:nvPicPr>
        <p:blipFill rotWithShape="1">
          <a:blip r:embed="rId2"/>
          <a:srcRect r="12890" b="1"/>
          <a:stretch/>
        </p:blipFill>
        <p:spPr>
          <a:xfrm>
            <a:off x="20" y="10"/>
            <a:ext cx="12191980" cy="6857990"/>
          </a:xfrm>
          <a:prstGeom prst="rect">
            <a:avLst/>
          </a:prstGeom>
        </p:spPr>
      </p:pic>
      <p:sp>
        <p:nvSpPr>
          <p:cNvPr id="4" name="Footer Placeholder 3">
            <a:extLst>
              <a:ext uri="{FF2B5EF4-FFF2-40B4-BE49-F238E27FC236}">
                <a16:creationId xmlns:a16="http://schemas.microsoft.com/office/drawing/2014/main" id="{761BFD97-40B6-682F-2CBE-346D82A1A30A}"/>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16" name="Freeform: Shape 15">
            <a:extLst>
              <a:ext uri="{FF2B5EF4-FFF2-40B4-BE49-F238E27FC236}">
                <a16:creationId xmlns:a16="http://schemas.microsoft.com/office/drawing/2014/main" id="{B972518A-110C-4461-B770-CEE16AA8A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594073B7-1355-508D-05DA-AE4D13C9C2CA}"/>
              </a:ext>
            </a:extLst>
          </p:cNvPr>
          <p:cNvSpPr>
            <a:spLocks noGrp="1"/>
          </p:cNvSpPr>
          <p:nvPr>
            <p:ph type="sldNum" sz="quarter" idx="12"/>
          </p:nvPr>
        </p:nvSpPr>
        <p:spPr>
          <a:xfrm>
            <a:off x="11391150" y="6433203"/>
            <a:ext cx="693263"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rgbClr val="FFFFFF"/>
                </a:solidFill>
              </a:rPr>
              <a:pPr>
                <a:lnSpc>
                  <a:spcPct val="90000"/>
                </a:lnSpc>
                <a:spcAft>
                  <a:spcPts val="600"/>
                </a:spcAft>
              </a:pPr>
              <a:t>5</a:t>
            </a:fld>
            <a:endParaRPr lang="en-US" sz="1900">
              <a:solidFill>
                <a:srgbClr val="FFFFFF"/>
              </a:solidFill>
            </a:endParaRPr>
          </a:p>
        </p:txBody>
      </p:sp>
    </p:spTree>
    <p:extLst>
      <p:ext uri="{BB962C8B-B14F-4D97-AF65-F5344CB8AC3E}">
        <p14:creationId xmlns:p14="http://schemas.microsoft.com/office/powerpoint/2010/main" val="1856123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715F737A-EAA5-49DA-BB0C-2A4793697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596E2FC-C34C-AA87-1B1A-E797A32E718B}"/>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CC00EFC8-CE0B-E4A0-5C2C-E6ADA58E2D06}"/>
              </a:ext>
            </a:extLst>
          </p:cNvPr>
          <p:cNvSpPr>
            <a:spLocks noGrp="1"/>
          </p:cNvSpPr>
          <p:nvPr>
            <p:ph type="sldNum" sz="quarter" idx="12"/>
          </p:nvPr>
        </p:nvSpPr>
        <p:spPr>
          <a:xfrm>
            <a:off x="11391150" y="6433203"/>
            <a:ext cx="693263"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rgbClr val="FFFFFF"/>
                </a:solidFill>
              </a:rPr>
              <a:pPr>
                <a:lnSpc>
                  <a:spcPct val="90000"/>
                </a:lnSpc>
                <a:spcAft>
                  <a:spcPts val="600"/>
                </a:spcAft>
              </a:pPr>
              <a:t>6</a:t>
            </a:fld>
            <a:endParaRPr lang="en-US" sz="1900">
              <a:solidFill>
                <a:srgbClr val="FFFFFF"/>
              </a:solidFill>
            </a:endParaRPr>
          </a:p>
        </p:txBody>
      </p:sp>
      <p:pic>
        <p:nvPicPr>
          <p:cNvPr id="9" name="Picture 8">
            <a:extLst>
              <a:ext uri="{FF2B5EF4-FFF2-40B4-BE49-F238E27FC236}">
                <a16:creationId xmlns:a16="http://schemas.microsoft.com/office/drawing/2014/main" id="{3F58D306-9324-2F96-06F1-4E388C212207}"/>
              </a:ext>
            </a:extLst>
          </p:cNvPr>
          <p:cNvPicPr>
            <a:picLocks noChangeAspect="1"/>
          </p:cNvPicPr>
          <p:nvPr/>
        </p:nvPicPr>
        <p:blipFill>
          <a:blip r:embed="rId2"/>
          <a:stretch>
            <a:fillRect/>
          </a:stretch>
        </p:blipFill>
        <p:spPr>
          <a:xfrm>
            <a:off x="1156689" y="58315"/>
            <a:ext cx="9878621" cy="6783463"/>
          </a:xfrm>
          <a:prstGeom prst="rect">
            <a:avLst/>
          </a:prstGeom>
        </p:spPr>
      </p:pic>
    </p:spTree>
    <p:extLst>
      <p:ext uri="{BB962C8B-B14F-4D97-AF65-F5344CB8AC3E}">
        <p14:creationId xmlns:p14="http://schemas.microsoft.com/office/powerpoint/2010/main" val="99561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B5B09F67-0226-4836-9B22-AFF94EF63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F6D18FB-3D39-4747-9ED8-42C5DFAB8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DCDD4D4-ADBD-45B9-944B-E77CC2584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34"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D8198CD-8A95-0E6F-D9DD-A1A2FEED5C87}"/>
              </a:ext>
            </a:extLst>
          </p:cNvPr>
          <p:cNvSpPr>
            <a:spLocks noGrp="1"/>
          </p:cNvSpPr>
          <p:nvPr>
            <p:ph type="title"/>
          </p:nvPr>
        </p:nvSpPr>
        <p:spPr>
          <a:xfrm>
            <a:off x="914400" y="1122362"/>
            <a:ext cx="3814549" cy="3354104"/>
          </a:xfrm>
        </p:spPr>
        <p:txBody>
          <a:bodyPr vert="horz" lIns="91440" tIns="45720" rIns="91440" bIns="45720" rtlCol="0" anchor="b">
            <a:normAutofit/>
          </a:bodyPr>
          <a:lstStyle/>
          <a:p>
            <a:r>
              <a:rPr lang="en-US" sz="4400" dirty="0">
                <a:solidFill>
                  <a:srgbClr val="FFFFFF"/>
                </a:solidFill>
              </a:rPr>
              <a:t>Result </a:t>
            </a:r>
          </a:p>
        </p:txBody>
      </p:sp>
      <p:pic>
        <p:nvPicPr>
          <p:cNvPr id="7" name="Content Placeholder 6">
            <a:extLst>
              <a:ext uri="{FF2B5EF4-FFF2-40B4-BE49-F238E27FC236}">
                <a16:creationId xmlns:a16="http://schemas.microsoft.com/office/drawing/2014/main" id="{AD014A21-4D47-F170-569B-23A809944C72}"/>
              </a:ext>
            </a:extLst>
          </p:cNvPr>
          <p:cNvPicPr>
            <a:picLocks noGrp="1" noChangeAspect="1"/>
          </p:cNvPicPr>
          <p:nvPr>
            <p:ph idx="1"/>
          </p:nvPr>
        </p:nvPicPr>
        <p:blipFill>
          <a:blip r:embed="rId2"/>
          <a:stretch>
            <a:fillRect/>
          </a:stretch>
        </p:blipFill>
        <p:spPr>
          <a:xfrm>
            <a:off x="5973797" y="685800"/>
            <a:ext cx="5527858" cy="5486400"/>
          </a:xfrm>
          <a:prstGeom prst="rect">
            <a:avLst/>
          </a:prstGeom>
        </p:spPr>
      </p:pic>
      <p:sp>
        <p:nvSpPr>
          <p:cNvPr id="4" name="Footer Placeholder 3">
            <a:extLst>
              <a:ext uri="{FF2B5EF4-FFF2-40B4-BE49-F238E27FC236}">
                <a16:creationId xmlns:a16="http://schemas.microsoft.com/office/drawing/2014/main" id="{A2A331CE-F3B2-CE2E-0D9F-94EC87A0333A}"/>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4597C840-1342-8427-609C-1181C4E1256E}"/>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7</a:t>
            </a:fld>
            <a:endParaRPr lang="en-US" sz="1900">
              <a:solidFill>
                <a:schemeClr val="accent2"/>
              </a:solidFill>
            </a:endParaRPr>
          </a:p>
        </p:txBody>
      </p:sp>
    </p:spTree>
    <p:extLst>
      <p:ext uri="{BB962C8B-B14F-4D97-AF65-F5344CB8AC3E}">
        <p14:creationId xmlns:p14="http://schemas.microsoft.com/office/powerpoint/2010/main" val="2360408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B5B09F67-0226-4836-9B22-AFF94EF63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F6D18FB-3D39-4747-9ED8-42C5DFAB8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DCDD4D4-ADBD-45B9-944B-E77CC2584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34"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423A7C-1E5A-AAA8-53EB-2295D5C22F1C}"/>
              </a:ext>
            </a:extLst>
          </p:cNvPr>
          <p:cNvSpPr>
            <a:spLocks noGrp="1"/>
          </p:cNvSpPr>
          <p:nvPr>
            <p:ph type="title"/>
          </p:nvPr>
        </p:nvSpPr>
        <p:spPr>
          <a:xfrm>
            <a:off x="914400" y="1122362"/>
            <a:ext cx="3814549" cy="3354104"/>
          </a:xfrm>
        </p:spPr>
        <p:txBody>
          <a:bodyPr vert="horz" lIns="91440" tIns="45720" rIns="91440" bIns="45720" rtlCol="0" anchor="b">
            <a:normAutofit fontScale="90000"/>
          </a:bodyPr>
          <a:lstStyle/>
          <a:p>
            <a:r>
              <a:rPr lang="en-US" sz="4400" dirty="0">
                <a:solidFill>
                  <a:srgbClr val="FFFFFF"/>
                </a:solidFill>
              </a:rPr>
              <a:t>Splitting data and creating custom dataset</a:t>
            </a:r>
          </a:p>
        </p:txBody>
      </p:sp>
      <p:pic>
        <p:nvPicPr>
          <p:cNvPr id="7" name="Content Placeholder 6" descr="A screenshot of a computer program&#10;&#10;Description automatically generated">
            <a:extLst>
              <a:ext uri="{FF2B5EF4-FFF2-40B4-BE49-F238E27FC236}">
                <a16:creationId xmlns:a16="http://schemas.microsoft.com/office/drawing/2014/main" id="{65BB0EA4-DA3D-8845-BD49-65F6BB1032C7}"/>
              </a:ext>
            </a:extLst>
          </p:cNvPr>
          <p:cNvPicPr>
            <a:picLocks noGrp="1" noChangeAspect="1"/>
          </p:cNvPicPr>
          <p:nvPr>
            <p:ph idx="1"/>
          </p:nvPr>
        </p:nvPicPr>
        <p:blipFill>
          <a:blip r:embed="rId2"/>
          <a:stretch>
            <a:fillRect/>
          </a:stretch>
        </p:blipFill>
        <p:spPr>
          <a:xfrm>
            <a:off x="5623958" y="283779"/>
            <a:ext cx="6074055" cy="6135411"/>
          </a:xfrm>
          <a:prstGeom prst="rect">
            <a:avLst/>
          </a:prstGeom>
        </p:spPr>
      </p:pic>
      <p:sp>
        <p:nvSpPr>
          <p:cNvPr id="4" name="Footer Placeholder 3">
            <a:extLst>
              <a:ext uri="{FF2B5EF4-FFF2-40B4-BE49-F238E27FC236}">
                <a16:creationId xmlns:a16="http://schemas.microsoft.com/office/drawing/2014/main" id="{0FDE4746-CC4C-0BA8-C7A2-2A3518634971}"/>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981569AF-665F-6AD4-BCAC-39FE6E2ADE7B}"/>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8</a:t>
            </a:fld>
            <a:endParaRPr lang="en-US" sz="1900">
              <a:solidFill>
                <a:schemeClr val="accent2"/>
              </a:solidFill>
            </a:endParaRPr>
          </a:p>
        </p:txBody>
      </p:sp>
    </p:spTree>
    <p:extLst>
      <p:ext uri="{BB962C8B-B14F-4D97-AF65-F5344CB8AC3E}">
        <p14:creationId xmlns:p14="http://schemas.microsoft.com/office/powerpoint/2010/main" val="669990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EB6DAA74-6928-4A84-9C3F-D130518F6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DE2EC86-78BA-4B5E-A283-4FC8EC64C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CC966CD-9E88-40A4-8C1B-22FDDBF5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10"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1BEA1F-84DE-D420-3815-85F512EFE998}"/>
              </a:ext>
            </a:extLst>
          </p:cNvPr>
          <p:cNvSpPr>
            <a:spLocks noGrp="1"/>
          </p:cNvSpPr>
          <p:nvPr>
            <p:ph type="title"/>
          </p:nvPr>
        </p:nvSpPr>
        <p:spPr>
          <a:xfrm>
            <a:off x="914401" y="919716"/>
            <a:ext cx="3787253" cy="3551275"/>
          </a:xfrm>
        </p:spPr>
        <p:txBody>
          <a:bodyPr vert="horz" lIns="91440" tIns="45720" rIns="91440" bIns="45720" rtlCol="0" anchor="b">
            <a:normAutofit/>
          </a:bodyPr>
          <a:lstStyle/>
          <a:p>
            <a:r>
              <a:rPr lang="en-US" sz="4800">
                <a:solidFill>
                  <a:srgbClr val="FFFFFF"/>
                </a:solidFill>
              </a:rPr>
              <a:t>Dice loss function </a:t>
            </a:r>
          </a:p>
        </p:txBody>
      </p:sp>
      <p:pic>
        <p:nvPicPr>
          <p:cNvPr id="9" name="Picture 8" descr="A diagram of a red green and yellow circle with white letters&#10;&#10;Description automatically generated">
            <a:extLst>
              <a:ext uri="{FF2B5EF4-FFF2-40B4-BE49-F238E27FC236}">
                <a16:creationId xmlns:a16="http://schemas.microsoft.com/office/drawing/2014/main" id="{7153B796-AA39-BA1F-39B5-389C9DD2C90A}"/>
              </a:ext>
            </a:extLst>
          </p:cNvPr>
          <p:cNvPicPr>
            <a:picLocks noChangeAspect="1"/>
          </p:cNvPicPr>
          <p:nvPr/>
        </p:nvPicPr>
        <p:blipFill>
          <a:blip r:embed="rId2"/>
          <a:stretch>
            <a:fillRect/>
          </a:stretch>
        </p:blipFill>
        <p:spPr>
          <a:xfrm>
            <a:off x="6343743" y="685801"/>
            <a:ext cx="4770274" cy="2587874"/>
          </a:xfrm>
          <a:prstGeom prst="rect">
            <a:avLst/>
          </a:prstGeom>
        </p:spPr>
      </p:pic>
      <p:pic>
        <p:nvPicPr>
          <p:cNvPr id="7" name="Content Placeholder 6" descr="A computer code with text&#10;&#10;Description automatically generated">
            <a:extLst>
              <a:ext uri="{FF2B5EF4-FFF2-40B4-BE49-F238E27FC236}">
                <a16:creationId xmlns:a16="http://schemas.microsoft.com/office/drawing/2014/main" id="{86EAC6BB-BF77-CBBE-A79E-508387CE5F57}"/>
              </a:ext>
            </a:extLst>
          </p:cNvPr>
          <p:cNvPicPr>
            <a:picLocks noGrp="1" noChangeAspect="1"/>
          </p:cNvPicPr>
          <p:nvPr>
            <p:ph idx="1"/>
          </p:nvPr>
        </p:nvPicPr>
        <p:blipFill>
          <a:blip r:embed="rId3"/>
          <a:stretch>
            <a:fillRect/>
          </a:stretch>
        </p:blipFill>
        <p:spPr>
          <a:xfrm>
            <a:off x="5875361" y="3735263"/>
            <a:ext cx="5707039" cy="2297083"/>
          </a:xfrm>
          <a:prstGeom prst="rect">
            <a:avLst/>
          </a:prstGeom>
        </p:spPr>
      </p:pic>
      <p:sp>
        <p:nvSpPr>
          <p:cNvPr id="4" name="Footer Placeholder 3">
            <a:extLst>
              <a:ext uri="{FF2B5EF4-FFF2-40B4-BE49-F238E27FC236}">
                <a16:creationId xmlns:a16="http://schemas.microsoft.com/office/drawing/2014/main" id="{072C41B8-00D2-ACB3-6C12-568E68B199C7}"/>
              </a:ext>
            </a:extLst>
          </p:cNvPr>
          <p:cNvSpPr>
            <a:spLocks noGrp="1"/>
          </p:cNvSpPr>
          <p:nvPr>
            <p:ph type="ftr" sz="quarter" idx="11"/>
          </p:nvPr>
        </p:nvSpPr>
        <p:spPr>
          <a:xfrm>
            <a:off x="175613" y="6434560"/>
            <a:ext cx="3428012" cy="365125"/>
          </a:xfrm>
        </p:spPr>
        <p:txBody>
          <a:bodyPr vert="horz" lIns="91440" tIns="45720" rIns="91440" bIns="45720" rtlCol="0" anchor="ctr">
            <a:normAutofit/>
          </a:bodyPr>
          <a:lstStyle/>
          <a:p>
            <a:pPr>
              <a:spcAft>
                <a:spcPts val="600"/>
              </a:spcAft>
            </a:pPr>
            <a:r>
              <a:rPr lang="en-US" kern="1200" spc="50" baseline="0">
                <a:solidFill>
                  <a:srgbClr val="FFFFFF"/>
                </a:solidFill>
                <a:latin typeface="+mn-lt"/>
                <a:ea typeface="+mn-ea"/>
                <a:cs typeface="+mn-cs"/>
              </a:rPr>
              <a:t>EL MAHMOUD Yazan          PRATI Andrea</a:t>
            </a:r>
          </a:p>
        </p:txBody>
      </p:sp>
      <p:sp>
        <p:nvSpPr>
          <p:cNvPr id="5" name="Slide Number Placeholder 4">
            <a:extLst>
              <a:ext uri="{FF2B5EF4-FFF2-40B4-BE49-F238E27FC236}">
                <a16:creationId xmlns:a16="http://schemas.microsoft.com/office/drawing/2014/main" id="{3491C90E-3910-41BB-6344-1716066DEDB4}"/>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9</a:t>
            </a:fld>
            <a:endParaRPr lang="en-US" sz="1900">
              <a:solidFill>
                <a:schemeClr val="accent2"/>
              </a:solidFill>
            </a:endParaRPr>
          </a:p>
        </p:txBody>
      </p:sp>
    </p:spTree>
    <p:extLst>
      <p:ext uri="{BB962C8B-B14F-4D97-AF65-F5344CB8AC3E}">
        <p14:creationId xmlns:p14="http://schemas.microsoft.com/office/powerpoint/2010/main" val="3341865435"/>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docProps/app.xml><?xml version="1.0" encoding="utf-8"?>
<Properties xmlns="http://schemas.openxmlformats.org/officeDocument/2006/extended-properties" xmlns:vt="http://schemas.openxmlformats.org/officeDocument/2006/docPropsVTypes">
  <TotalTime>0</TotalTime>
  <Words>794</Words>
  <Application>Microsoft Office PowerPoint</Application>
  <PresentationFormat>Widescreen</PresentationFormat>
  <Paragraphs>127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-apple-system</vt:lpstr>
      <vt:lpstr>Arial</vt:lpstr>
      <vt:lpstr>Arial Nova Light</vt:lpstr>
      <vt:lpstr>Elephant</vt:lpstr>
      <vt:lpstr>ModOverlayVTI</vt:lpstr>
      <vt:lpstr>Deep Learning</vt:lpstr>
      <vt:lpstr>EBHI Dataset – 5170 images </vt:lpstr>
      <vt:lpstr>Architecture – U-Net</vt:lpstr>
      <vt:lpstr>Explanation of the code </vt:lpstr>
      <vt:lpstr>PowerPoint Presentation</vt:lpstr>
      <vt:lpstr>PowerPoint Presentation</vt:lpstr>
      <vt:lpstr>Result </vt:lpstr>
      <vt:lpstr>Splitting data and creating custom dataset</vt:lpstr>
      <vt:lpstr>Dice loss function </vt:lpstr>
      <vt:lpstr>IOU : Intersection over Union </vt:lpstr>
      <vt:lpstr>Define the U-Net Architecture</vt:lpstr>
      <vt:lpstr>PowerPoint Presentation</vt:lpstr>
      <vt:lpstr>Architecture</vt:lpstr>
      <vt:lpstr>PowerPoint Presentation</vt:lpstr>
      <vt:lpstr>Training </vt:lpstr>
      <vt:lpstr>PowerPoint Presentation</vt:lpstr>
      <vt:lpstr>PowerPoint Presentation</vt:lpstr>
      <vt:lpstr>Example of the result </vt:lpstr>
      <vt:lpstr>Ablation studies : 8 </vt:lpstr>
      <vt:lpstr>L1 loss function </vt:lpstr>
      <vt:lpstr>Binary cross entropy loss function</vt:lpstr>
      <vt:lpstr>WHY ? </vt:lpstr>
      <vt:lpstr>Results </vt:lpstr>
      <vt:lpstr>Results </vt:lpstr>
      <vt:lpstr>Comparing batch test size </vt:lpstr>
      <vt:lpstr>Results </vt:lpstr>
      <vt:lpstr>Changing learning rate </vt:lpstr>
      <vt:lpstr>Results </vt:lpstr>
      <vt:lpstr>Results </vt:lpstr>
      <vt:lpstr>Changing Batch train size </vt:lpstr>
      <vt:lpstr>Results </vt:lpstr>
      <vt:lpstr>Changing the number of epochs </vt:lpstr>
      <vt:lpstr>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O365</dc:creator>
  <cp:lastModifiedBy>O365</cp:lastModifiedBy>
  <cp:revision>22</cp:revision>
  <dcterms:created xsi:type="dcterms:W3CDTF">2023-07-18T20:44:56Z</dcterms:created>
  <dcterms:modified xsi:type="dcterms:W3CDTF">2023-07-18T23:08:00Z</dcterms:modified>
</cp:coreProperties>
</file>